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134805010" r:id="rId2"/>
    <p:sldId id="485" r:id="rId3"/>
    <p:sldId id="2134805019" r:id="rId4"/>
    <p:sldId id="2134805028" r:id="rId5"/>
    <p:sldId id="2134805029" r:id="rId6"/>
    <p:sldId id="2134805035" r:id="rId7"/>
    <p:sldId id="2134805017" r:id="rId8"/>
    <p:sldId id="2134805018" r:id="rId9"/>
    <p:sldId id="2134805020" r:id="rId10"/>
    <p:sldId id="2134805021" r:id="rId11"/>
    <p:sldId id="2134805022" r:id="rId12"/>
    <p:sldId id="2134805023" r:id="rId13"/>
    <p:sldId id="2134805024" r:id="rId14"/>
    <p:sldId id="2134805025" r:id="rId15"/>
    <p:sldId id="2134805026" r:id="rId16"/>
    <p:sldId id="2134805027" r:id="rId17"/>
    <p:sldId id="21348050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8566AC"/>
    <a:srgbClr val="DA281C"/>
    <a:srgbClr val="F0F0F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A5A34-0779-40AA-961C-79B10F81B364}" v="529" dt="2023-03-20T07:43:56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1653" autoAdjust="0"/>
  </p:normalViewPr>
  <p:slideViewPr>
    <p:cSldViewPr snapToGrid="0">
      <p:cViewPr varScale="1">
        <p:scale>
          <a:sx n="156" d="100"/>
          <a:sy n="156" d="100"/>
        </p:scale>
        <p:origin x="348" y="88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8/24/2023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8/24/2023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大家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好，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今天跟大家分享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Fortinet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AWS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上的安全连接与流量威胁检测方案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NLB</a:t>
            </a:r>
            <a:r>
              <a:rPr lang="zh-CN" altLang="en-US" dirty="0"/>
              <a:t>默认指向</a:t>
            </a:r>
            <a:r>
              <a:rPr lang="en-US" altLang="zh-CN" dirty="0"/>
              <a:t>GWLBE</a:t>
            </a:r>
            <a:r>
              <a:rPr lang="zh-CN" altLang="en-US" dirty="0"/>
              <a:t>，去往</a:t>
            </a:r>
            <a:r>
              <a:rPr lang="en-US" altLang="zh-CN" dirty="0"/>
              <a:t>WAF</a:t>
            </a:r>
            <a:r>
              <a:rPr lang="zh-CN" altLang="en-US" dirty="0"/>
              <a:t>回指路由指向</a:t>
            </a:r>
            <a:r>
              <a:rPr lang="en-US" altLang="zh-CN" dirty="0"/>
              <a:t>peer connection</a:t>
            </a:r>
            <a:r>
              <a:rPr lang="zh-CN" altLang="en-US" dirty="0"/>
              <a:t>，注意设置</a:t>
            </a:r>
            <a:r>
              <a:rPr lang="en-US" altLang="zh-CN" dirty="0"/>
              <a:t>NLB</a:t>
            </a:r>
            <a:r>
              <a:rPr lang="zh-CN" altLang="en-US" dirty="0"/>
              <a:t>、</a:t>
            </a:r>
            <a:r>
              <a:rPr lang="en-US" altLang="zh-CN" dirty="0"/>
              <a:t>ALB</a:t>
            </a:r>
            <a:r>
              <a:rPr lang="zh-CN" altLang="en-US" dirty="0"/>
              <a:t>时设置</a:t>
            </a:r>
            <a:r>
              <a:rPr lang="en-US" altLang="zh-CN" dirty="0"/>
              <a:t>Internet </a:t>
            </a:r>
            <a:r>
              <a:rPr lang="zh-CN" altLang="en-US" dirty="0"/>
              <a:t>先将</a:t>
            </a:r>
            <a:r>
              <a:rPr lang="en-US" altLang="zh-CN" dirty="0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 Subnet</a:t>
            </a:r>
            <a:r>
              <a:rPr lang="zh-CN" altLang="en-US" dirty="0"/>
              <a:t>放到可以直接通过</a:t>
            </a:r>
            <a:r>
              <a:rPr lang="en-US" altLang="zh-CN" dirty="0"/>
              <a:t>IGW</a:t>
            </a:r>
            <a:r>
              <a:rPr lang="zh-CN" altLang="en-US" dirty="0"/>
              <a:t>的路由表，后续再修改成截图的路由条目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52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</a:t>
            </a:r>
            <a:r>
              <a:rPr lang="zh-CN" altLang="en-US" dirty="0"/>
              <a:t>路由默认指向</a:t>
            </a:r>
            <a:r>
              <a:rPr lang="en-US" altLang="zh-CN" dirty="0"/>
              <a:t>GWLBE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34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NAT</a:t>
            </a:r>
            <a:r>
              <a:rPr lang="zh-CN" altLang="en-US" dirty="0"/>
              <a:t>路由默认指向</a:t>
            </a:r>
            <a:r>
              <a:rPr lang="en-US" altLang="zh-CN" dirty="0"/>
              <a:t>GWLBE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881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0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WAF</a:t>
            </a:r>
            <a:r>
              <a:rPr lang="zh-CN" altLang="en-US" dirty="0"/>
              <a:t>需要指向</a:t>
            </a:r>
            <a:r>
              <a:rPr lang="en-US" altLang="zh-CN" dirty="0"/>
              <a:t>Server</a:t>
            </a:r>
            <a:r>
              <a:rPr lang="zh-CN" altLang="en-US" dirty="0"/>
              <a:t>路由通过</a:t>
            </a:r>
            <a:r>
              <a:rPr lang="en-US" altLang="zh-CN" dirty="0"/>
              <a:t>Peer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0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34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98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39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此架构下</a:t>
            </a:r>
            <a:r>
              <a:rPr lang="en-US" altLang="zh-CN" dirty="0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</a:t>
            </a:r>
            <a:r>
              <a:rPr lang="zh-CN" altLang="en-US" dirty="0"/>
              <a:t>下面关联的</a:t>
            </a:r>
            <a:r>
              <a:rPr lang="en-US" altLang="zh-CN" dirty="0"/>
              <a:t>Target Group</a:t>
            </a:r>
            <a:r>
              <a:rPr lang="zh-CN" altLang="en-US" dirty="0"/>
              <a:t>是</a:t>
            </a:r>
            <a:r>
              <a:rPr lang="en-US" altLang="zh-CN" dirty="0"/>
              <a:t>WAF VS</a:t>
            </a:r>
            <a:r>
              <a:rPr lang="zh-CN" altLang="en-US" dirty="0"/>
              <a:t>地址</a:t>
            </a:r>
            <a:r>
              <a:rPr lang="en-US" altLang="zh-CN" dirty="0"/>
              <a:t>+</a:t>
            </a:r>
            <a:r>
              <a:rPr lang="zh-CN" altLang="en-US" dirty="0"/>
              <a:t>端口，设置保留</a:t>
            </a:r>
            <a:r>
              <a:rPr lang="en-US" altLang="zh-CN" dirty="0"/>
              <a:t>client</a:t>
            </a:r>
            <a:r>
              <a:rPr lang="zh-CN" altLang="en-US" dirty="0"/>
              <a:t>真实</a:t>
            </a:r>
            <a:r>
              <a:rPr lang="en-US" altLang="zh-CN" dirty="0"/>
              <a:t>IP</a:t>
            </a:r>
            <a:r>
              <a:rPr lang="zh-CN" altLang="en-US" dirty="0"/>
              <a:t>，</a:t>
            </a:r>
            <a:r>
              <a:rPr lang="en-US" altLang="zh-CN" dirty="0"/>
              <a:t>WAF</a:t>
            </a:r>
            <a:r>
              <a:rPr lang="zh-CN" altLang="en-US" dirty="0"/>
              <a:t>关联的真实的</a:t>
            </a:r>
            <a:r>
              <a:rPr lang="en-US" altLang="zh-CN" dirty="0"/>
              <a:t>Server+</a:t>
            </a:r>
            <a:r>
              <a:rPr lang="zh-CN" altLang="en-US" dirty="0"/>
              <a:t>端口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34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此架构下</a:t>
            </a:r>
            <a:r>
              <a:rPr lang="en-US" altLang="zh-CN" dirty="0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</a:t>
            </a:r>
            <a:r>
              <a:rPr lang="zh-CN" altLang="en-US" dirty="0"/>
              <a:t>下面关联的</a:t>
            </a:r>
            <a:r>
              <a:rPr lang="en-US" altLang="zh-CN" dirty="0"/>
              <a:t>Target Group</a:t>
            </a:r>
            <a:r>
              <a:rPr lang="zh-CN" altLang="en-US" dirty="0"/>
              <a:t>是</a:t>
            </a:r>
            <a:r>
              <a:rPr lang="en-US" altLang="zh-CN" dirty="0"/>
              <a:t>WAF VS</a:t>
            </a:r>
            <a:r>
              <a:rPr lang="zh-CN" altLang="en-US" dirty="0"/>
              <a:t>地址</a:t>
            </a:r>
            <a:r>
              <a:rPr lang="en-US" altLang="zh-CN" dirty="0"/>
              <a:t>+</a:t>
            </a:r>
            <a:r>
              <a:rPr lang="zh-CN" altLang="en-US" dirty="0"/>
              <a:t>端口，设置保留</a:t>
            </a:r>
            <a:r>
              <a:rPr lang="en-US" altLang="zh-CN" dirty="0"/>
              <a:t>client</a:t>
            </a:r>
            <a:r>
              <a:rPr lang="zh-CN" altLang="en-US" dirty="0"/>
              <a:t>真实</a:t>
            </a:r>
            <a:r>
              <a:rPr lang="en-US" altLang="zh-CN" dirty="0"/>
              <a:t>IP</a:t>
            </a:r>
            <a:r>
              <a:rPr lang="zh-CN" altLang="en-US" dirty="0"/>
              <a:t>，</a:t>
            </a:r>
            <a:r>
              <a:rPr lang="en-US" altLang="zh-CN" dirty="0"/>
              <a:t>WAF</a:t>
            </a:r>
            <a:r>
              <a:rPr lang="zh-CN" altLang="en-US" dirty="0"/>
              <a:t>关联的真实的</a:t>
            </a:r>
            <a:r>
              <a:rPr lang="en-US" altLang="zh-CN" dirty="0"/>
              <a:t>Server+</a:t>
            </a:r>
            <a:r>
              <a:rPr lang="zh-CN" altLang="en-US" dirty="0"/>
              <a:t>端口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3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WAF</a:t>
            </a:r>
            <a:r>
              <a:rPr lang="zh-CN" altLang="en-US" dirty="0"/>
              <a:t>关联的真实的</a:t>
            </a:r>
            <a:r>
              <a:rPr lang="en-US" altLang="zh-CN" dirty="0"/>
              <a:t>Server+</a:t>
            </a:r>
            <a:r>
              <a:rPr lang="zh-CN" altLang="en-US" dirty="0"/>
              <a:t>端口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28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所有入项去往</a:t>
            </a:r>
            <a:r>
              <a:rPr lang="en-US" altLang="zh-CN" dirty="0"/>
              <a:t>NAT</a:t>
            </a:r>
            <a:r>
              <a:rPr lang="zh-CN" altLang="en-US" dirty="0"/>
              <a:t>网关和</a:t>
            </a:r>
            <a:r>
              <a:rPr lang="en-US" altLang="zh-CN" dirty="0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</a:t>
            </a:r>
            <a:r>
              <a:rPr lang="zh-CN" altLang="en-US" dirty="0"/>
              <a:t>或</a:t>
            </a:r>
            <a:r>
              <a:rPr lang="en-US" altLang="zh-CN" dirty="0"/>
              <a:t>Server</a:t>
            </a:r>
            <a:r>
              <a:rPr lang="zh-CN" altLang="en-US" dirty="0"/>
              <a:t>的路由指向</a:t>
            </a:r>
            <a:r>
              <a:rPr lang="en-US" altLang="zh-CN" dirty="0"/>
              <a:t>GWLBE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9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GWLBE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出向流量是默认指向</a:t>
            </a:r>
            <a:r>
              <a:rPr lang="en-US" sz="1800" dirty="0">
                <a:effectLst/>
                <a:latin typeface="Calibri" panose="020F0502020204030204" pitchFamily="34" charset="0"/>
              </a:rPr>
              <a:t>IGW -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关联所有</a:t>
            </a:r>
            <a:r>
              <a:rPr lang="en-US" sz="1800" dirty="0">
                <a:effectLst/>
                <a:latin typeface="Calibri" panose="020F0502020204030204" pitchFamily="34" charset="0"/>
              </a:rPr>
              <a:t>GWLBE Subnet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6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NLB</a:t>
            </a:r>
            <a:r>
              <a:rPr lang="zh-CN" altLang="en-US" dirty="0"/>
              <a:t>默认指向</a:t>
            </a:r>
            <a:r>
              <a:rPr lang="en-US" altLang="zh-CN" dirty="0"/>
              <a:t>GWLBE</a:t>
            </a:r>
            <a:r>
              <a:rPr lang="zh-CN" altLang="en-US" dirty="0"/>
              <a:t>，去往</a:t>
            </a:r>
            <a:r>
              <a:rPr lang="en-US" altLang="zh-CN" dirty="0"/>
              <a:t>WAF</a:t>
            </a:r>
            <a:r>
              <a:rPr lang="zh-CN" altLang="en-US" dirty="0"/>
              <a:t>回指路由指向</a:t>
            </a:r>
            <a:r>
              <a:rPr lang="en-US" altLang="zh-CN" dirty="0"/>
              <a:t>peer connection</a:t>
            </a:r>
            <a:r>
              <a:rPr lang="zh-CN" altLang="en-US" dirty="0"/>
              <a:t>，注意设置</a:t>
            </a:r>
            <a:r>
              <a:rPr lang="en-US" altLang="zh-CN" dirty="0"/>
              <a:t>NLB</a:t>
            </a:r>
            <a:r>
              <a:rPr lang="zh-CN" altLang="en-US" dirty="0"/>
              <a:t>、</a:t>
            </a:r>
            <a:r>
              <a:rPr lang="en-US" altLang="zh-CN" dirty="0"/>
              <a:t>ALB</a:t>
            </a:r>
            <a:r>
              <a:rPr lang="zh-CN" altLang="en-US" dirty="0"/>
              <a:t>时设置</a:t>
            </a:r>
            <a:r>
              <a:rPr lang="en-US" altLang="zh-CN" dirty="0"/>
              <a:t>Internet </a:t>
            </a:r>
            <a:r>
              <a:rPr lang="zh-CN" altLang="en-US" dirty="0"/>
              <a:t>先将</a:t>
            </a:r>
            <a:r>
              <a:rPr lang="en-US" altLang="zh-CN" dirty="0"/>
              <a:t>NLB</a:t>
            </a:r>
            <a:r>
              <a:rPr lang="zh-CN" altLang="en-US" dirty="0"/>
              <a:t>或</a:t>
            </a:r>
            <a:r>
              <a:rPr lang="en-US" altLang="zh-CN" dirty="0"/>
              <a:t>ALB Subnet</a:t>
            </a:r>
            <a:r>
              <a:rPr lang="zh-CN" altLang="en-US" dirty="0"/>
              <a:t>放到可以直接通过</a:t>
            </a:r>
            <a:r>
              <a:rPr lang="en-US" altLang="zh-CN" dirty="0"/>
              <a:t>IGW</a:t>
            </a:r>
            <a:r>
              <a:rPr lang="zh-CN" altLang="en-US" dirty="0"/>
              <a:t>的路由表，后续再修改成截图的路由条目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77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389951"/>
            <a:ext cx="8337506" cy="1534889"/>
          </a:xfrm>
        </p:spPr>
        <p:txBody>
          <a:bodyPr/>
          <a:lstStyle/>
          <a:p>
            <a:r>
              <a:rPr lang="en-US" altLang="zh-CN" dirty="0"/>
              <a:t>Security VPC(FGT and FWB)Integrate with GWLB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577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NLB-2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098" name="Picture 2" descr="vpc &gt; Route tables &gt; rtb-0f7972ed36b96c25e &#10;rtb-Of7972ed36b96c25e / lg-alb-app-nlb2 &#10;Details Info &#10;Route table ID &#10;O rtb.Of7972ed36b96c25e &#10;VPC &#10;vpc-07ffe922f59a98b98 1 lg•alb-app &#10;Routes &#10;Subnet associations &#10;Edge associations &#10;Route propagation &#10;Routes (3) &#10;Q Filter routes &#10;Destination &#10;000.0/0 &#10;12.0.o.0 16 &#10;172.16.032/28 &#10;Main &#10;Owner ID &#10;0 321536109689 &#10;Tags &#10;Both &#10;Target &#10;vpce•078845S4c6eel d 16a &#10;local &#10;pcx•04c31 fe492b2798ef &#10;Explicit subnet associations &#10;subnet-Ob23e35576eled2b4 / &#10;Status &#10;Active &#10;@ Active &#10;Active &#10;Edge associations &#10;Propagated &#10;NO &#10;NO ">
            <a:extLst>
              <a:ext uri="{FF2B5EF4-FFF2-40B4-BE49-F238E27FC236}">
                <a16:creationId xmlns:a16="http://schemas.microsoft.com/office/drawing/2014/main" id="{E8648825-4460-75FB-11FE-C07F8C98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67" y="674359"/>
            <a:ext cx="11545515" cy="34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41555A7-9B39-F59A-FB47-B27E7CAD9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7" y="3781303"/>
            <a:ext cx="11446855" cy="298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43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5473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NAT-1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79329-3FAD-45C0-69D2-EF20C39C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674359"/>
            <a:ext cx="10645913" cy="3211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3B3B1-126E-6CA4-7315-E4CE1D71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3713659"/>
            <a:ext cx="10645913" cy="27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9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5473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NAT-2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FBBBC-78FD-30C5-1FE1-BF5C32CF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795572"/>
            <a:ext cx="10653270" cy="298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94EEA-986F-9115-1AC3-CC8EC523B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3742071"/>
            <a:ext cx="10653270" cy="26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0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622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05AD5-7642-F444-6F3A-39219201C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709699"/>
            <a:ext cx="10953652" cy="3166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4D1C7-EF4A-84C6-6E73-65074D5F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3745304"/>
            <a:ext cx="10953652" cy="24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FDAD7-0954-E36D-AEF6-842F5D80B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871833"/>
            <a:ext cx="11157297" cy="3024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44A58-EF60-2598-52E4-507EB211DADF}"/>
              </a:ext>
            </a:extLst>
          </p:cNvPr>
          <p:cNvSpPr txBox="1"/>
          <p:nvPr/>
        </p:nvSpPr>
        <p:spPr>
          <a:xfrm>
            <a:off x="407878" y="138828"/>
            <a:ext cx="23126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WAF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30442-06A8-DF73-8246-210BCE5B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3759588"/>
            <a:ext cx="11157297" cy="25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7815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-FGT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59842-8F01-F5DC-45D5-DB7B6942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8" y="755914"/>
            <a:ext cx="9827218" cy="4964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8A280-31B5-35F0-82AC-60A7F4901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809" y="1428338"/>
            <a:ext cx="9718261" cy="535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8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87450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-FWB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D5B1A-36BF-4482-192F-66374D2F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41" y="674359"/>
            <a:ext cx="7949826" cy="4367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EF58A-EFB7-927B-A301-1D2618D75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510" y="1378224"/>
            <a:ext cx="8938335" cy="49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2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逻辑拓扑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7775E-8BE9-CA20-CDCB-0D72F9123464}"/>
              </a:ext>
            </a:extLst>
          </p:cNvPr>
          <p:cNvSpPr txBox="1"/>
          <p:nvPr/>
        </p:nvSpPr>
        <p:spPr>
          <a:xfrm>
            <a:off x="7253433" y="1163781"/>
            <a:ext cx="5082653" cy="415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客户一期项目通过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连通多个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Security VPC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部署架构，实现南北安全流量检测；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客户二期项目在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Security 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中加入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FortiWeb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设备实现应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用安全防护。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北向流量：从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进入访问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的流量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先通过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和防病毒检查扫描，在送到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FWB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进行基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WAF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攻击防护检测，最后流量转给相应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南向流量：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将流量转给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网关，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网关将流量传递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private-link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传给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，最后通过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和防病毒扫描，流量再传递给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，最终通过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IGW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发送到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目的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URL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整个架构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互联通过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Peering Connection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成本低于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TGW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，配置会由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数量增加而增加。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3E967B23-A45B-3FDA-6EE1-5E38FEDCA699}"/>
              </a:ext>
            </a:extLst>
          </p:cNvPr>
          <p:cNvGrpSpPr/>
          <p:nvPr/>
        </p:nvGrpSpPr>
        <p:grpSpPr>
          <a:xfrm>
            <a:off x="112407" y="947097"/>
            <a:ext cx="7006442" cy="5353961"/>
            <a:chOff x="120719" y="1067631"/>
            <a:chExt cx="7006442" cy="5353961"/>
          </a:xfrm>
        </p:grpSpPr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36BCCE7-C660-6807-CAD6-E803BA87B137}"/>
                </a:ext>
              </a:extLst>
            </p:cNvPr>
            <p:cNvCxnSpPr>
              <a:cxnSpLocks/>
              <a:stCxn id="90" idx="3"/>
              <a:endCxn id="21" idx="1"/>
            </p:cNvCxnSpPr>
            <p:nvPr/>
          </p:nvCxnSpPr>
          <p:spPr>
            <a:xfrm flipV="1">
              <a:off x="1937137" y="2531746"/>
              <a:ext cx="1867976" cy="2201811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dash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4CDB7599-1F84-A7DC-8B8B-95CB26DF4597}"/>
                </a:ext>
              </a:extLst>
            </p:cNvPr>
            <p:cNvCxnSpPr>
              <a:cxnSpLocks/>
              <a:stCxn id="51" idx="3"/>
              <a:endCxn id="21" idx="1"/>
            </p:cNvCxnSpPr>
            <p:nvPr/>
          </p:nvCxnSpPr>
          <p:spPr>
            <a:xfrm flipV="1">
              <a:off x="1940029" y="2531746"/>
              <a:ext cx="1865084" cy="549891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dash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AE4FE24-DB94-1E51-EC7C-08F3C8FFF82A}"/>
                </a:ext>
              </a:extLst>
            </p:cNvPr>
            <p:cNvGrpSpPr/>
            <p:nvPr/>
          </p:nvGrpSpPr>
          <p:grpSpPr>
            <a:xfrm>
              <a:off x="229191" y="1067631"/>
              <a:ext cx="6897970" cy="4726587"/>
              <a:chOff x="229191" y="1067631"/>
              <a:chExt cx="6897970" cy="4726587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09C62EF-EB45-37DF-E40E-10C6648F8059}"/>
                  </a:ext>
                </a:extLst>
              </p:cNvPr>
              <p:cNvGrpSpPr/>
              <p:nvPr/>
            </p:nvGrpSpPr>
            <p:grpSpPr>
              <a:xfrm>
                <a:off x="229191" y="1067631"/>
                <a:ext cx="6897970" cy="4726587"/>
                <a:chOff x="229191" y="1067631"/>
                <a:chExt cx="6897970" cy="4726587"/>
              </a:xfrm>
            </p:grpSpPr>
            <p:sp>
              <p:nvSpPr>
                <p:cNvPr id="8" name="Rounded Rectangle 21">
                  <a:extLst>
                    <a:ext uri="{FF2B5EF4-FFF2-40B4-BE49-F238E27FC236}">
                      <a16:creationId xmlns:a16="http://schemas.microsoft.com/office/drawing/2014/main" id="{AD85CAEA-7122-ACB4-4CEC-0EB8F2FF7C42}"/>
                    </a:ext>
                  </a:extLst>
                </p:cNvPr>
                <p:cNvSpPr/>
                <p:nvPr/>
              </p:nvSpPr>
              <p:spPr>
                <a:xfrm>
                  <a:off x="5173423" y="4482141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9" name="矩形 322">
                  <a:extLst>
                    <a:ext uri="{FF2B5EF4-FFF2-40B4-BE49-F238E27FC236}">
                      <a16:creationId xmlns:a16="http://schemas.microsoft.com/office/drawing/2014/main" id="{8EE97D14-6CE9-6B3D-98F2-F68EE9C95A50}"/>
                    </a:ext>
                  </a:extLst>
                </p:cNvPr>
                <p:cNvSpPr/>
                <p:nvPr/>
              </p:nvSpPr>
              <p:spPr>
                <a:xfrm>
                  <a:off x="6683032" y="4979031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AZ2</a:t>
                  </a:r>
                </a:p>
              </p:txBody>
            </p:sp>
            <p:sp>
              <p:nvSpPr>
                <p:cNvPr id="10" name="Rounded Rectangle 21">
                  <a:extLst>
                    <a:ext uri="{FF2B5EF4-FFF2-40B4-BE49-F238E27FC236}">
                      <a16:creationId xmlns:a16="http://schemas.microsoft.com/office/drawing/2014/main" id="{7ACD9656-33ED-D8E5-0730-DA1EEEAC32C5}"/>
                    </a:ext>
                  </a:extLst>
                </p:cNvPr>
                <p:cNvSpPr/>
                <p:nvPr/>
              </p:nvSpPr>
              <p:spPr>
                <a:xfrm>
                  <a:off x="5173423" y="3652833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11" name="矩形 322">
                  <a:extLst>
                    <a:ext uri="{FF2B5EF4-FFF2-40B4-BE49-F238E27FC236}">
                      <a16:creationId xmlns:a16="http://schemas.microsoft.com/office/drawing/2014/main" id="{778CBFDE-C2F8-2C99-0B55-F42AD04D5518}"/>
                    </a:ext>
                  </a:extLst>
                </p:cNvPr>
                <p:cNvSpPr/>
                <p:nvPr/>
              </p:nvSpPr>
              <p:spPr>
                <a:xfrm>
                  <a:off x="6683032" y="4149723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AZ1</a:t>
                  </a:r>
                </a:p>
              </p:txBody>
            </p:sp>
            <p:sp>
              <p:nvSpPr>
                <p:cNvPr id="12" name="Rounded Rectangle 21">
                  <a:extLst>
                    <a:ext uri="{FF2B5EF4-FFF2-40B4-BE49-F238E27FC236}">
                      <a16:creationId xmlns:a16="http://schemas.microsoft.com/office/drawing/2014/main" id="{5AA7A48A-62B2-D7CF-924D-1AF8403E9AB4}"/>
                    </a:ext>
                  </a:extLst>
                </p:cNvPr>
                <p:cNvSpPr/>
                <p:nvPr/>
              </p:nvSpPr>
              <p:spPr>
                <a:xfrm>
                  <a:off x="5173051" y="2531537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14" name="Rounded Rectangle 21">
                  <a:extLst>
                    <a:ext uri="{FF2B5EF4-FFF2-40B4-BE49-F238E27FC236}">
                      <a16:creationId xmlns:a16="http://schemas.microsoft.com/office/drawing/2014/main" id="{BBEF6054-E5D3-84D4-6EFC-7FABC8BE3A6B}"/>
                    </a:ext>
                  </a:extLst>
                </p:cNvPr>
                <p:cNvSpPr/>
                <p:nvPr/>
              </p:nvSpPr>
              <p:spPr>
                <a:xfrm>
                  <a:off x="5161907" y="1650040"/>
                  <a:ext cx="1880301" cy="714500"/>
                </a:xfrm>
                <a:prstGeom prst="roundRect">
                  <a:avLst>
                    <a:gd name="adj" fmla="val 9818"/>
                  </a:avLst>
                </a:prstGeom>
                <a:solidFill>
                  <a:srgbClr val="E4E8EE"/>
                </a:solidFill>
                <a:ln w="63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dirty="0">
                    <a:solidFill>
                      <a:schemeClr val="tx1"/>
                    </a:solidFill>
                    <a:latin typeface="BMWTypeCondensedLight" pitchFamily="34" charset="0"/>
                    <a:cs typeface="Helvetica Neue"/>
                  </a:endParaRPr>
                </a:p>
              </p:txBody>
            </p:sp>
            <p:sp>
              <p:nvSpPr>
                <p:cNvPr id="15" name="Rectangle 6">
                  <a:extLst>
                    <a:ext uri="{FF2B5EF4-FFF2-40B4-BE49-F238E27FC236}">
                      <a16:creationId xmlns:a16="http://schemas.microsoft.com/office/drawing/2014/main" id="{524105DA-6109-125D-D755-078B340E6257}"/>
                    </a:ext>
                  </a:extLst>
                </p:cNvPr>
                <p:cNvSpPr/>
                <p:nvPr/>
              </p:nvSpPr>
              <p:spPr>
                <a:xfrm>
                  <a:off x="3750192" y="1199299"/>
                  <a:ext cx="3376969" cy="4254553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Security</a:t>
                  </a:r>
                  <a:r>
                    <a:rPr lang="zh-CN" altLang="en-US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rPr>
                    <a:t> </a:t>
                  </a:r>
                  <a:r>
                    <a:rPr lang="en-US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VPC</a:t>
                  </a:r>
                </a:p>
              </p:txBody>
            </p:sp>
            <p:pic>
              <p:nvPicPr>
                <p:cNvPr id="20" name="Graphic 28">
                  <a:extLst>
                    <a:ext uri="{FF2B5EF4-FFF2-40B4-BE49-F238E27FC236}">
                      <a16:creationId xmlns:a16="http://schemas.microsoft.com/office/drawing/2014/main" id="{1738F306-67F8-5267-6632-8929CDC3E9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0192" y="1192587"/>
                  <a:ext cx="342886" cy="342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Graphic 18">
                  <a:extLst>
                    <a:ext uri="{FF2B5EF4-FFF2-40B4-BE49-F238E27FC236}">
                      <a16:creationId xmlns:a16="http://schemas.microsoft.com/office/drawing/2014/main" id="{B1D8E8DB-896D-D4CE-6B26-20CAD881E3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 bwMode="auto">
                <a:xfrm>
                  <a:off x="3805113" y="2268367"/>
                  <a:ext cx="526758" cy="526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文本框 36">
                  <a:extLst>
                    <a:ext uri="{FF2B5EF4-FFF2-40B4-BE49-F238E27FC236}">
                      <a16:creationId xmlns:a16="http://schemas.microsoft.com/office/drawing/2014/main" id="{B26356F6-B67C-0121-9451-0287EDFB9034}"/>
                    </a:ext>
                  </a:extLst>
                </p:cNvPr>
                <p:cNvSpPr txBox="1"/>
                <p:nvPr/>
              </p:nvSpPr>
              <p:spPr>
                <a:xfrm>
                  <a:off x="3710147" y="2760359"/>
                  <a:ext cx="11798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10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Gateway</a:t>
                  </a:r>
                  <a:r>
                    <a:rPr kumimoji="1" lang="zh-CN" altLang="en-US" sz="10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rPr>
                    <a:t>              </a:t>
                  </a:r>
                  <a:r>
                    <a:rPr kumimoji="1" lang="en-US" altLang="zh-CN" sz="10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Load</a:t>
                  </a:r>
                  <a:r>
                    <a:rPr kumimoji="1" lang="zh-CN" altLang="en-US" sz="10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rPr>
                    <a:t> </a:t>
                  </a:r>
                  <a:r>
                    <a:rPr kumimoji="1" lang="en-US" altLang="zh-CN" sz="10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Balancer</a:t>
                  </a:r>
                  <a:endParaRPr kumimoji="1" lang="zh-CN" altLang="en-US" sz="10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思源黑体 CN Normal" panose="020B0400000000000000" pitchFamily="34" charset="-122"/>
                    <a:cs typeface="Amazon Ember" panose="020B0603020204020204" pitchFamily="34" charset="0"/>
                  </a:endParaRPr>
                </a:p>
              </p:txBody>
            </p:sp>
            <p:pic>
              <p:nvPicPr>
                <p:cNvPr id="23" name="Picture 5">
                  <a:extLst>
                    <a:ext uri="{FF2B5EF4-FFF2-40B4-BE49-F238E27FC236}">
                      <a16:creationId xmlns:a16="http://schemas.microsoft.com/office/drawing/2014/main" id="{9317052E-AE0F-76B8-40DD-B9A3B28E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2367" y="1768930"/>
                  <a:ext cx="463204" cy="463204"/>
                </a:xfrm>
                <a:prstGeom prst="rect">
                  <a:avLst/>
                </a:prstGeom>
              </p:spPr>
            </p:pic>
            <p:pic>
              <p:nvPicPr>
                <p:cNvPr id="24" name="Picture 5">
                  <a:extLst>
                    <a:ext uri="{FF2B5EF4-FFF2-40B4-BE49-F238E27FC236}">
                      <a16:creationId xmlns:a16="http://schemas.microsoft.com/office/drawing/2014/main" id="{36CAE1CD-9AF9-B871-D1CC-C542BC8B9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2760" y="2635621"/>
                  <a:ext cx="463204" cy="463204"/>
                </a:xfrm>
                <a:prstGeom prst="rect">
                  <a:avLst/>
                </a:prstGeom>
              </p:spPr>
            </p:pic>
            <p:sp>
              <p:nvSpPr>
                <p:cNvPr id="25" name="文本框 44">
                  <a:extLst>
                    <a:ext uri="{FF2B5EF4-FFF2-40B4-BE49-F238E27FC236}">
                      <a16:creationId xmlns:a16="http://schemas.microsoft.com/office/drawing/2014/main" id="{50BF1BBF-2661-08EF-929E-58ED8A71F1E7}"/>
                    </a:ext>
                  </a:extLst>
                </p:cNvPr>
                <p:cNvSpPr txBox="1"/>
                <p:nvPr/>
              </p:nvSpPr>
              <p:spPr>
                <a:xfrm>
                  <a:off x="5624214" y="3015863"/>
                  <a:ext cx="840295" cy="258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1200" dirty="0" err="1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FortiGate</a:t>
                  </a:r>
                  <a:endParaRPr kumimoji="1" lang="zh-CN" altLang="en-US" sz="12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思源黑体 CN Normal" panose="020B0400000000000000" pitchFamily="34" charset="-122"/>
                    <a:cs typeface="Amazon Ember" panose="020B0603020204020204" pitchFamily="34" charset="0"/>
                  </a:endParaRPr>
                </a:p>
              </p:txBody>
            </p:sp>
            <p:cxnSp>
              <p:nvCxnSpPr>
                <p:cNvPr id="26" name="直线箭头连接符 45">
                  <a:extLst>
                    <a:ext uri="{FF2B5EF4-FFF2-40B4-BE49-F238E27FC236}">
                      <a16:creationId xmlns:a16="http://schemas.microsoft.com/office/drawing/2014/main" id="{A0B7DA7C-7696-C92B-0168-362E649A7DB7}"/>
                    </a:ext>
                  </a:extLst>
                </p:cNvPr>
                <p:cNvCxnSpPr>
                  <a:cxnSpLocks/>
                  <a:stCxn id="21" idx="3"/>
                  <a:endCxn id="14" idx="1"/>
                </p:cNvCxnSpPr>
                <p:nvPr/>
              </p:nvCxnSpPr>
              <p:spPr>
                <a:xfrm flipV="1">
                  <a:off x="4331871" y="2007290"/>
                  <a:ext cx="830036" cy="524456"/>
                </a:xfrm>
                <a:prstGeom prst="straightConnector1">
                  <a:avLst/>
                </a:prstGeom>
                <a:ln w="6350">
                  <a:solidFill>
                    <a:srgbClr val="00B05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文本框 62">
                  <a:extLst>
                    <a:ext uri="{FF2B5EF4-FFF2-40B4-BE49-F238E27FC236}">
                      <a16:creationId xmlns:a16="http://schemas.microsoft.com/office/drawing/2014/main" id="{7CAEAA27-FB5E-9F0F-14DB-04475EB1B0C1}"/>
                    </a:ext>
                  </a:extLst>
                </p:cNvPr>
                <p:cNvSpPr txBox="1"/>
                <p:nvPr/>
              </p:nvSpPr>
              <p:spPr>
                <a:xfrm>
                  <a:off x="4212646" y="5535686"/>
                  <a:ext cx="2264723" cy="258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12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EC2-</a:t>
                  </a:r>
                  <a:r>
                    <a:rPr kumimoji="1" lang="zh-CN" altLang="en-US" sz="12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rPr>
                    <a:t> 互联网 </a:t>
                  </a:r>
                  <a:r>
                    <a:rPr kumimoji="1" lang="en-US" altLang="zh-CN" sz="12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rPr>
                    <a:t>Web</a:t>
                  </a:r>
                  <a:r>
                    <a:rPr kumimoji="1" lang="zh-CN" altLang="en-US" sz="12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rPr>
                    <a:t>流量安全检查</a:t>
                  </a:r>
                </a:p>
              </p:txBody>
            </p:sp>
            <p:sp>
              <p:nvSpPr>
                <p:cNvPr id="28" name="文本框 73">
                  <a:extLst>
                    <a:ext uri="{FF2B5EF4-FFF2-40B4-BE49-F238E27FC236}">
                      <a16:creationId xmlns:a16="http://schemas.microsoft.com/office/drawing/2014/main" id="{25BB3629-8752-DAF9-84DC-715C5780BD0D}"/>
                    </a:ext>
                  </a:extLst>
                </p:cNvPr>
                <p:cNvSpPr txBox="1"/>
                <p:nvPr/>
              </p:nvSpPr>
              <p:spPr>
                <a:xfrm>
                  <a:off x="1763255" y="2695624"/>
                  <a:ext cx="770435" cy="352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GWLB</a:t>
                  </a:r>
                  <a:r>
                    <a:rPr kumimoji="1" lang="zh-CN" altLang="en-US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rPr>
                    <a:t> </a:t>
                  </a:r>
                  <a:endParaRPr kumimoji="1" lang="en-US" altLang="zh-CN" sz="8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思源黑体 CN Normal" panose="020B0400000000000000" pitchFamily="34" charset="-122"/>
                    <a:cs typeface="Amazon Ember" panose="020B0603020204020204" pitchFamily="34" charset="0"/>
                  </a:endParaRPr>
                </a:p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Endpoint</a:t>
                  </a:r>
                </a:p>
              </p:txBody>
            </p:sp>
            <p:sp>
              <p:nvSpPr>
                <p:cNvPr id="29" name="文本框 44">
                  <a:extLst>
                    <a:ext uri="{FF2B5EF4-FFF2-40B4-BE49-F238E27FC236}">
                      <a16:creationId xmlns:a16="http://schemas.microsoft.com/office/drawing/2014/main" id="{D7685EB3-2C51-D322-19EB-17963877F3E3}"/>
                    </a:ext>
                  </a:extLst>
                </p:cNvPr>
                <p:cNvSpPr txBox="1"/>
                <p:nvPr/>
              </p:nvSpPr>
              <p:spPr>
                <a:xfrm>
                  <a:off x="5674683" y="2146930"/>
                  <a:ext cx="840295" cy="258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1200" dirty="0" err="1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FortiGate</a:t>
                  </a:r>
                  <a:endParaRPr kumimoji="1" lang="zh-CN" altLang="en-US" sz="12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思源黑体 CN Normal" panose="020B0400000000000000" pitchFamily="34" charset="-122"/>
                    <a:cs typeface="Amazon Ember" panose="020B0603020204020204" pitchFamily="34" charset="0"/>
                  </a:endParaRPr>
                </a:p>
              </p:txBody>
            </p:sp>
            <p:cxnSp>
              <p:nvCxnSpPr>
                <p:cNvPr id="30" name="直线箭头连接符 45">
                  <a:extLst>
                    <a:ext uri="{FF2B5EF4-FFF2-40B4-BE49-F238E27FC236}">
                      <a16:creationId xmlns:a16="http://schemas.microsoft.com/office/drawing/2014/main" id="{D3FD9CA0-2746-7247-9415-CF9F72E09B03}"/>
                    </a:ext>
                  </a:extLst>
                </p:cNvPr>
                <p:cNvCxnSpPr>
                  <a:cxnSpLocks/>
                  <a:stCxn id="21" idx="3"/>
                  <a:endCxn id="12" idx="1"/>
                </p:cNvCxnSpPr>
                <p:nvPr/>
              </p:nvCxnSpPr>
              <p:spPr>
                <a:xfrm>
                  <a:off x="4331871" y="2531746"/>
                  <a:ext cx="841180" cy="357041"/>
                </a:xfrm>
                <a:prstGeom prst="straightConnector1">
                  <a:avLst/>
                </a:prstGeom>
                <a:ln w="6350">
                  <a:solidFill>
                    <a:srgbClr val="00B05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矩形 322">
                  <a:extLst>
                    <a:ext uri="{FF2B5EF4-FFF2-40B4-BE49-F238E27FC236}">
                      <a16:creationId xmlns:a16="http://schemas.microsoft.com/office/drawing/2014/main" id="{AE763BD1-968F-2332-8A91-23131505AF9A}"/>
                    </a:ext>
                  </a:extLst>
                </p:cNvPr>
                <p:cNvSpPr/>
                <p:nvPr/>
              </p:nvSpPr>
              <p:spPr>
                <a:xfrm>
                  <a:off x="6671516" y="2146930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AZ1</a:t>
                  </a:r>
                </a:p>
              </p:txBody>
            </p:sp>
            <p:sp>
              <p:nvSpPr>
                <p:cNvPr id="33" name="矩形 322">
                  <a:extLst>
                    <a:ext uri="{FF2B5EF4-FFF2-40B4-BE49-F238E27FC236}">
                      <a16:creationId xmlns:a16="http://schemas.microsoft.com/office/drawing/2014/main" id="{A8DBB47A-22B2-A3B1-7CCF-2AAAACD929D3}"/>
                    </a:ext>
                  </a:extLst>
                </p:cNvPr>
                <p:cNvSpPr/>
                <p:nvPr/>
              </p:nvSpPr>
              <p:spPr>
                <a:xfrm>
                  <a:off x="6679387" y="3030995"/>
                  <a:ext cx="42672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3F7BFD"/>
                      </a:solidFill>
                      <a:latin typeface="BMWTypeCondensedLight" pitchFamily="34" charset="0"/>
                    </a:rPr>
                    <a:t>AZ2</a:t>
                  </a:r>
                </a:p>
              </p:txBody>
            </p:sp>
            <p:pic>
              <p:nvPicPr>
                <p:cNvPr id="34" name="Graphic 11">
                  <a:extLst>
                    <a:ext uri="{FF2B5EF4-FFF2-40B4-BE49-F238E27FC236}">
                      <a16:creationId xmlns:a16="http://schemas.microsoft.com/office/drawing/2014/main" id="{3519171E-0766-3933-0960-5694F455F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5648" y="3689532"/>
                  <a:ext cx="499674" cy="499674"/>
                </a:xfrm>
                <a:prstGeom prst="rect">
                  <a:avLst/>
                </a:prstGeom>
              </p:spPr>
            </p:pic>
            <p:pic>
              <p:nvPicPr>
                <p:cNvPr id="35" name="Graphic 11">
                  <a:extLst>
                    <a:ext uri="{FF2B5EF4-FFF2-40B4-BE49-F238E27FC236}">
                      <a16:creationId xmlns:a16="http://schemas.microsoft.com/office/drawing/2014/main" id="{FF479622-078F-AAEA-78DE-2EB8D2C0D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3837" y="4526893"/>
                  <a:ext cx="499674" cy="499674"/>
                </a:xfrm>
                <a:prstGeom prst="rect">
                  <a:avLst/>
                </a:prstGeom>
              </p:spPr>
            </p:pic>
            <p:sp>
              <p:nvSpPr>
                <p:cNvPr id="36" name="文本框 44">
                  <a:extLst>
                    <a:ext uri="{FF2B5EF4-FFF2-40B4-BE49-F238E27FC236}">
                      <a16:creationId xmlns:a16="http://schemas.microsoft.com/office/drawing/2014/main" id="{A1B54366-01C4-E43F-60B2-1D9CEA13C1FD}"/>
                    </a:ext>
                  </a:extLst>
                </p:cNvPr>
                <p:cNvSpPr txBox="1"/>
                <p:nvPr/>
              </p:nvSpPr>
              <p:spPr>
                <a:xfrm>
                  <a:off x="5672982" y="4132518"/>
                  <a:ext cx="804387" cy="258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1200" dirty="0" err="1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FortiWeb</a:t>
                  </a:r>
                  <a:endParaRPr kumimoji="1" lang="zh-CN" altLang="en-US" sz="12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思源黑体 CN Normal" panose="020B0400000000000000" pitchFamily="34" charset="-122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37" name="文本框 44">
                  <a:extLst>
                    <a:ext uri="{FF2B5EF4-FFF2-40B4-BE49-F238E27FC236}">
                      <a16:creationId xmlns:a16="http://schemas.microsoft.com/office/drawing/2014/main" id="{EA2C2AA0-C44E-AD48-44C8-F126659DF184}"/>
                    </a:ext>
                  </a:extLst>
                </p:cNvPr>
                <p:cNvSpPr txBox="1"/>
                <p:nvPr/>
              </p:nvSpPr>
              <p:spPr>
                <a:xfrm>
                  <a:off x="5681291" y="4966135"/>
                  <a:ext cx="804387" cy="258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1200" dirty="0" err="1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FortiWeb</a:t>
                  </a:r>
                  <a:endParaRPr kumimoji="1" lang="zh-CN" altLang="en-US" sz="12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思源黑体 CN Normal" panose="020B0400000000000000" pitchFamily="34" charset="-122"/>
                    <a:cs typeface="Amazon Ember" panose="020B0603020204020204" pitchFamily="34" charset="0"/>
                  </a:endParaRPr>
                </a:p>
              </p:txBody>
            </p:sp>
            <p:cxnSp>
              <p:nvCxnSpPr>
                <p:cNvPr id="38" name="直线箭头连接符 45">
                  <a:extLst>
                    <a:ext uri="{FF2B5EF4-FFF2-40B4-BE49-F238E27FC236}">
                      <a16:creationId xmlns:a16="http://schemas.microsoft.com/office/drawing/2014/main" id="{204D45B0-0852-B83B-8772-8B02FA64B51A}"/>
                    </a:ext>
                  </a:extLst>
                </p:cNvPr>
                <p:cNvCxnSpPr>
                  <a:cxnSpLocks/>
                  <a:stCxn id="68" idx="3"/>
                  <a:endCxn id="125" idx="0"/>
                </p:cNvCxnSpPr>
                <p:nvPr/>
              </p:nvCxnSpPr>
              <p:spPr>
                <a:xfrm>
                  <a:off x="2347421" y="1846733"/>
                  <a:ext cx="625557" cy="99934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箭头连接符 45">
                  <a:extLst>
                    <a:ext uri="{FF2B5EF4-FFF2-40B4-BE49-F238E27FC236}">
                      <a16:creationId xmlns:a16="http://schemas.microsoft.com/office/drawing/2014/main" id="{44C322F7-07D6-AB4D-020D-9B991E31D584}"/>
                    </a:ext>
                  </a:extLst>
                </p:cNvPr>
                <p:cNvCxnSpPr>
                  <a:cxnSpLocks/>
                  <a:stCxn id="49" idx="3"/>
                  <a:endCxn id="124" idx="1"/>
                </p:cNvCxnSpPr>
                <p:nvPr/>
              </p:nvCxnSpPr>
              <p:spPr>
                <a:xfrm>
                  <a:off x="2343642" y="3498019"/>
                  <a:ext cx="550631" cy="28884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箭头连接符 45">
                  <a:extLst>
                    <a:ext uri="{FF2B5EF4-FFF2-40B4-BE49-F238E27FC236}">
                      <a16:creationId xmlns:a16="http://schemas.microsoft.com/office/drawing/2014/main" id="{9445B11C-494D-2CF8-76A8-F17148B26343}"/>
                    </a:ext>
                  </a:extLst>
                </p:cNvPr>
                <p:cNvCxnSpPr>
                  <a:cxnSpLocks/>
                  <a:stCxn id="88" idx="3"/>
                  <a:endCxn id="123" idx="1"/>
                </p:cNvCxnSpPr>
                <p:nvPr/>
              </p:nvCxnSpPr>
              <p:spPr>
                <a:xfrm flipV="1">
                  <a:off x="2340750" y="4664075"/>
                  <a:ext cx="692375" cy="485864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文本框 73">
                  <a:extLst>
                    <a:ext uri="{FF2B5EF4-FFF2-40B4-BE49-F238E27FC236}">
                      <a16:creationId xmlns:a16="http://schemas.microsoft.com/office/drawing/2014/main" id="{FD870757-DBA6-5AA0-D34E-517082C7D659}"/>
                    </a:ext>
                  </a:extLst>
                </p:cNvPr>
                <p:cNvSpPr txBox="1"/>
                <p:nvPr/>
              </p:nvSpPr>
              <p:spPr>
                <a:xfrm rot="19589386">
                  <a:off x="2603238" y="4622819"/>
                  <a:ext cx="1453125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Peering connection</a:t>
                  </a:r>
                </a:p>
              </p:txBody>
            </p:sp>
            <p:cxnSp>
              <p:nvCxnSpPr>
                <p:cNvPr id="44" name="直线箭头连接符 45">
                  <a:extLst>
                    <a:ext uri="{FF2B5EF4-FFF2-40B4-BE49-F238E27FC236}">
                      <a16:creationId xmlns:a16="http://schemas.microsoft.com/office/drawing/2014/main" id="{A212255A-5EC8-208F-F811-00C77518EC93}"/>
                    </a:ext>
                  </a:extLst>
                </p:cNvPr>
                <p:cNvCxnSpPr>
                  <a:cxnSpLocks/>
                  <a:stCxn id="46" idx="6"/>
                  <a:endCxn id="10" idx="1"/>
                </p:cNvCxnSpPr>
                <p:nvPr/>
              </p:nvCxnSpPr>
              <p:spPr>
                <a:xfrm flipV="1">
                  <a:off x="3836008" y="4010083"/>
                  <a:ext cx="1337415" cy="220751"/>
                </a:xfrm>
                <a:prstGeom prst="straightConnector1">
                  <a:avLst/>
                </a:prstGeom>
                <a:ln w="6350">
                  <a:solidFill>
                    <a:srgbClr val="00B05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线箭头连接符 45">
                  <a:extLst>
                    <a:ext uri="{FF2B5EF4-FFF2-40B4-BE49-F238E27FC236}">
                      <a16:creationId xmlns:a16="http://schemas.microsoft.com/office/drawing/2014/main" id="{93BD4499-09AE-B659-C4F5-F444B0778FB5}"/>
                    </a:ext>
                  </a:extLst>
                </p:cNvPr>
                <p:cNvCxnSpPr>
                  <a:cxnSpLocks/>
                  <a:stCxn id="46" idx="5"/>
                </p:cNvCxnSpPr>
                <p:nvPr/>
              </p:nvCxnSpPr>
              <p:spPr>
                <a:xfrm>
                  <a:off x="3818128" y="4274001"/>
                  <a:ext cx="1349344" cy="561526"/>
                </a:xfrm>
                <a:prstGeom prst="straightConnector1">
                  <a:avLst/>
                </a:prstGeom>
                <a:ln w="6350">
                  <a:solidFill>
                    <a:srgbClr val="00B05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31FA3E7-9874-1167-E65C-129BCE701A1A}"/>
                    </a:ext>
                  </a:extLst>
                </p:cNvPr>
                <p:cNvSpPr/>
                <p:nvPr/>
              </p:nvSpPr>
              <p:spPr>
                <a:xfrm>
                  <a:off x="3713914" y="4169787"/>
                  <a:ext cx="122094" cy="122094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A555D25-07F1-39C6-4F52-EF38BC1814E8}"/>
                    </a:ext>
                  </a:extLst>
                </p:cNvPr>
                <p:cNvGrpSpPr/>
                <p:nvPr/>
              </p:nvGrpSpPr>
              <p:grpSpPr>
                <a:xfrm>
                  <a:off x="232083" y="2760359"/>
                  <a:ext cx="2359111" cy="1342391"/>
                  <a:chOff x="789036" y="3076243"/>
                  <a:chExt cx="2359111" cy="1342391"/>
                </a:xfrm>
              </p:grpSpPr>
              <p:pic>
                <p:nvPicPr>
                  <p:cNvPr id="48" name="Graphic 23">
                    <a:extLst>
                      <a:ext uri="{FF2B5EF4-FFF2-40B4-BE49-F238E27FC236}">
                        <a16:creationId xmlns:a16="http://schemas.microsoft.com/office/drawing/2014/main" id="{E18C4985-3D49-FDB5-313A-FB599C6DA3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7296" y="3580489"/>
                    <a:ext cx="318228" cy="3182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" name="Rectangle 6">
                    <a:extLst>
                      <a:ext uri="{FF2B5EF4-FFF2-40B4-BE49-F238E27FC236}">
                        <a16:creationId xmlns:a16="http://schemas.microsoft.com/office/drawing/2014/main" id="{4F3B0DEC-6C87-AE2B-3CDF-4BF3B0177E80}"/>
                      </a:ext>
                    </a:extLst>
                  </p:cNvPr>
                  <p:cNvSpPr/>
                  <p:nvPr/>
                </p:nvSpPr>
                <p:spPr>
                  <a:xfrm>
                    <a:off x="789036" y="3209171"/>
                    <a:ext cx="2111559" cy="1209463"/>
                  </a:xfrm>
                  <a:prstGeom prst="rect">
                    <a:avLst/>
                  </a:prstGeom>
                  <a:noFill/>
                  <a:ln w="12700">
                    <a:solidFill>
                      <a:srgbClr val="1E8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pic>
                <p:nvPicPr>
                  <p:cNvPr id="50" name="Graphic 28">
                    <a:extLst>
                      <a:ext uri="{FF2B5EF4-FFF2-40B4-BE49-F238E27FC236}">
                        <a16:creationId xmlns:a16="http://schemas.microsoft.com/office/drawing/2014/main" id="{AA55FDC2-C2E6-4DBE-F0BC-EFEAB11A3B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9036" y="3218279"/>
                    <a:ext cx="342886" cy="3428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1" name="Graphic 29">
                    <a:extLst>
                      <a:ext uri="{FF2B5EF4-FFF2-40B4-BE49-F238E27FC236}">
                        <a16:creationId xmlns:a16="http://schemas.microsoft.com/office/drawing/2014/main" id="{FCDB3C41-994C-E0AB-05E5-70267B3245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51700" y="3274880"/>
                    <a:ext cx="245282" cy="2452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" name="Graphic 19">
                    <a:extLst>
                      <a:ext uri="{FF2B5EF4-FFF2-40B4-BE49-F238E27FC236}">
                        <a16:creationId xmlns:a16="http://schemas.microsoft.com/office/drawing/2014/main" id="{30FFE039-30AA-17EF-1DF9-EBDA53D2EA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57627" y="3076243"/>
                    <a:ext cx="300920" cy="3009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53" name="直线箭头连接符 84">
                    <a:extLst>
                      <a:ext uri="{FF2B5EF4-FFF2-40B4-BE49-F238E27FC236}">
                        <a16:creationId xmlns:a16="http://schemas.microsoft.com/office/drawing/2014/main" id="{1C28F457-2BCC-244E-F012-850AD70DF4F2}"/>
                      </a:ext>
                    </a:extLst>
                  </p:cNvPr>
                  <p:cNvCxnSpPr>
                    <a:cxnSpLocks/>
                    <a:stCxn id="48" idx="3"/>
                    <a:endCxn id="64" idx="1"/>
                  </p:cNvCxnSpPr>
                  <p:nvPr/>
                </p:nvCxnSpPr>
                <p:spPr>
                  <a:xfrm>
                    <a:off x="1395524" y="3739603"/>
                    <a:ext cx="373742" cy="119154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线箭头连接符 86">
                    <a:extLst>
                      <a:ext uri="{FF2B5EF4-FFF2-40B4-BE49-F238E27FC236}">
                        <a16:creationId xmlns:a16="http://schemas.microsoft.com/office/drawing/2014/main" id="{8AAAE21A-2797-3DB4-8D0E-EEC5F1FAF8CA}"/>
                      </a:ext>
                    </a:extLst>
                  </p:cNvPr>
                  <p:cNvCxnSpPr>
                    <a:cxnSpLocks/>
                    <a:stCxn id="51" idx="2"/>
                    <a:endCxn id="104" idx="0"/>
                  </p:cNvCxnSpPr>
                  <p:nvPr/>
                </p:nvCxnSpPr>
                <p:spPr>
                  <a:xfrm>
                    <a:off x="2374341" y="3520162"/>
                    <a:ext cx="221902" cy="113328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文本框 36">
                    <a:extLst>
                      <a:ext uri="{FF2B5EF4-FFF2-40B4-BE49-F238E27FC236}">
                        <a16:creationId xmlns:a16="http://schemas.microsoft.com/office/drawing/2014/main" id="{BA6E8960-C0F2-1BD0-E58C-A5E82568F7B9}"/>
                      </a:ext>
                    </a:extLst>
                  </p:cNvPr>
                  <p:cNvSpPr txBox="1"/>
                  <p:nvPr/>
                </p:nvSpPr>
                <p:spPr>
                  <a:xfrm>
                    <a:off x="2143545" y="3997214"/>
                    <a:ext cx="1004602" cy="352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kumimoji="1" lang="en-US" altLang="zh-CN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Application</a:t>
                    </a: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kumimoji="1" lang="en-US" altLang="zh-CN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Load</a:t>
                    </a:r>
                    <a:r>
                      <a:rPr kumimoji="1" lang="zh-CN" altLang="en-US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思源黑体 CN Normal" panose="020B0400000000000000" pitchFamily="34" charset="-122"/>
                        <a:cs typeface="Amazon Ember" panose="020B0603020204020204" pitchFamily="34" charset="0"/>
                      </a:rPr>
                      <a:t> </a:t>
                    </a:r>
                    <a:r>
                      <a:rPr kumimoji="1" lang="en-US" altLang="zh-CN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Balancer</a:t>
                    </a:r>
                    <a:endParaRPr kumimoji="1" lang="zh-CN" altLang="en-US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02E2276B-F339-1EDC-3607-EA90F4EBBD55}"/>
                      </a:ext>
                    </a:extLst>
                  </p:cNvPr>
                  <p:cNvSpPr/>
                  <p:nvPr/>
                </p:nvSpPr>
                <p:spPr>
                  <a:xfrm>
                    <a:off x="1604215" y="3323144"/>
                    <a:ext cx="378630" cy="2154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IGW</a:t>
                    </a:r>
                    <a:endParaRPr lang="en-US" sz="800" dirty="0"/>
                  </a:p>
                </p:txBody>
              </p:sp>
              <p:cxnSp>
                <p:nvCxnSpPr>
                  <p:cNvPr id="58" name="直线箭头连接符 86">
                    <a:extLst>
                      <a:ext uri="{FF2B5EF4-FFF2-40B4-BE49-F238E27FC236}">
                        <a16:creationId xmlns:a16="http://schemas.microsoft.com/office/drawing/2014/main" id="{2832E796-15E0-F488-DCB3-82A53900DBCD}"/>
                      </a:ext>
                    </a:extLst>
                  </p:cNvPr>
                  <p:cNvCxnSpPr>
                    <a:cxnSpLocks/>
                    <a:stCxn id="52" idx="3"/>
                    <a:endCxn id="51" idx="1"/>
                  </p:cNvCxnSpPr>
                  <p:nvPr/>
                </p:nvCxnSpPr>
                <p:spPr>
                  <a:xfrm>
                    <a:off x="1958547" y="3226703"/>
                    <a:ext cx="293153" cy="170818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9" name="Graphic 23">
                    <a:extLst>
                      <a:ext uri="{FF2B5EF4-FFF2-40B4-BE49-F238E27FC236}">
                        <a16:creationId xmlns:a16="http://schemas.microsoft.com/office/drawing/2014/main" id="{927A0063-A519-AC8F-15EE-86B416A4EF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80923" y="3922794"/>
                    <a:ext cx="318228" cy="3182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60" name="直线箭头连接符 84">
                    <a:extLst>
                      <a:ext uri="{FF2B5EF4-FFF2-40B4-BE49-F238E27FC236}">
                        <a16:creationId xmlns:a16="http://schemas.microsoft.com/office/drawing/2014/main" id="{77EA0C0C-2636-F782-188C-413F18655B2B}"/>
                      </a:ext>
                    </a:extLst>
                  </p:cNvPr>
                  <p:cNvCxnSpPr>
                    <a:cxnSpLocks/>
                    <a:stCxn id="59" idx="3"/>
                    <a:endCxn id="64" idx="1"/>
                  </p:cNvCxnSpPr>
                  <p:nvPr/>
                </p:nvCxnSpPr>
                <p:spPr>
                  <a:xfrm flipV="1">
                    <a:off x="1399151" y="3858757"/>
                    <a:ext cx="370115" cy="223151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1DE74FCB-343C-ABEE-1979-19507EEC773B}"/>
                      </a:ext>
                    </a:extLst>
                  </p:cNvPr>
                  <p:cNvGrpSpPr/>
                  <p:nvPr/>
                </p:nvGrpSpPr>
                <p:grpSpPr>
                  <a:xfrm>
                    <a:off x="1543596" y="3728306"/>
                    <a:ext cx="703207" cy="600360"/>
                    <a:chOff x="3959051" y="3922713"/>
                    <a:chExt cx="1234766" cy="1052065"/>
                  </a:xfrm>
                </p:grpSpPr>
                <p:sp>
                  <p:nvSpPr>
                    <p:cNvPr id="63" name="TextBox 17">
                      <a:extLst>
                        <a:ext uri="{FF2B5EF4-FFF2-40B4-BE49-F238E27FC236}">
                          <a16:creationId xmlns:a16="http://schemas.microsoft.com/office/drawing/2014/main" id="{8C560A7F-0CF7-3542-25B2-C8307D77D35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59051" y="4381499"/>
                      <a:ext cx="1234766" cy="5932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 eaLnBrk="1" hangingPunct="1"/>
                      <a:r>
                        <a:rPr lang="en-US" altLang="en-US" sz="800" dirty="0"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NAT gateway</a:t>
                      </a:r>
                    </a:p>
                  </p:txBody>
                </p:sp>
                <p:pic>
                  <p:nvPicPr>
                    <p:cNvPr id="64" name="Graphic 35">
                      <a:extLst>
                        <a:ext uri="{FF2B5EF4-FFF2-40B4-BE49-F238E27FC236}">
                          <a16:creationId xmlns:a16="http://schemas.microsoft.com/office/drawing/2014/main" id="{462BA18D-7663-262C-9C3A-62D1F3ADD42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55307" y="3922713"/>
                      <a:ext cx="457200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cxnSp>
                <p:nvCxnSpPr>
                  <p:cNvPr id="62" name="直线箭头连接符 84">
                    <a:extLst>
                      <a:ext uri="{FF2B5EF4-FFF2-40B4-BE49-F238E27FC236}">
                        <a16:creationId xmlns:a16="http://schemas.microsoft.com/office/drawing/2014/main" id="{B5E2F911-005D-E5EC-EF93-DBC63862B063}"/>
                      </a:ext>
                    </a:extLst>
                  </p:cNvPr>
                  <p:cNvCxnSpPr>
                    <a:cxnSpLocks/>
                    <a:stCxn id="64" idx="3"/>
                    <a:endCxn id="104" idx="1"/>
                  </p:cNvCxnSpPr>
                  <p:nvPr/>
                </p:nvCxnSpPr>
                <p:spPr>
                  <a:xfrm>
                    <a:off x="2029644" y="3858757"/>
                    <a:ext cx="337999" cy="3333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A289E567-6B36-6784-61D7-DAEACC4C3D6E}"/>
                    </a:ext>
                  </a:extLst>
                </p:cNvPr>
                <p:cNvGrpSpPr/>
                <p:nvPr/>
              </p:nvGrpSpPr>
              <p:grpSpPr>
                <a:xfrm>
                  <a:off x="235862" y="1109073"/>
                  <a:ext cx="2358000" cy="1342391"/>
                  <a:chOff x="789036" y="3076243"/>
                  <a:chExt cx="2358000" cy="1342391"/>
                </a:xfrm>
              </p:grpSpPr>
              <p:pic>
                <p:nvPicPr>
                  <p:cNvPr id="67" name="Graphic 23">
                    <a:extLst>
                      <a:ext uri="{FF2B5EF4-FFF2-40B4-BE49-F238E27FC236}">
                        <a16:creationId xmlns:a16="http://schemas.microsoft.com/office/drawing/2014/main" id="{452F5DFC-603B-645E-103C-8CD1C07300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7296" y="3580489"/>
                    <a:ext cx="318228" cy="3182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8" name="Rectangle 6">
                    <a:extLst>
                      <a:ext uri="{FF2B5EF4-FFF2-40B4-BE49-F238E27FC236}">
                        <a16:creationId xmlns:a16="http://schemas.microsoft.com/office/drawing/2014/main" id="{B34C1062-EEE3-4B79-68E0-951440D1B3EE}"/>
                      </a:ext>
                    </a:extLst>
                  </p:cNvPr>
                  <p:cNvSpPr/>
                  <p:nvPr/>
                </p:nvSpPr>
                <p:spPr>
                  <a:xfrm>
                    <a:off x="789036" y="3209171"/>
                    <a:ext cx="2111559" cy="1209463"/>
                  </a:xfrm>
                  <a:prstGeom prst="rect">
                    <a:avLst/>
                  </a:prstGeom>
                  <a:noFill/>
                  <a:ln w="12700">
                    <a:solidFill>
                      <a:srgbClr val="1E8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0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pic>
                <p:nvPicPr>
                  <p:cNvPr id="69" name="Graphic 28">
                    <a:extLst>
                      <a:ext uri="{FF2B5EF4-FFF2-40B4-BE49-F238E27FC236}">
                        <a16:creationId xmlns:a16="http://schemas.microsoft.com/office/drawing/2014/main" id="{2D85DDA5-7715-508B-1F62-AEE4AC298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9036" y="3218279"/>
                    <a:ext cx="342886" cy="3428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0" name="Graphic 29">
                    <a:extLst>
                      <a:ext uri="{FF2B5EF4-FFF2-40B4-BE49-F238E27FC236}">
                        <a16:creationId xmlns:a16="http://schemas.microsoft.com/office/drawing/2014/main" id="{17887DEC-C91F-AE11-BE06-0B01F4370C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51700" y="3274880"/>
                    <a:ext cx="245282" cy="2452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1" name="Graphic 19">
                    <a:extLst>
                      <a:ext uri="{FF2B5EF4-FFF2-40B4-BE49-F238E27FC236}">
                        <a16:creationId xmlns:a16="http://schemas.microsoft.com/office/drawing/2014/main" id="{A714BF14-7B62-7A3D-C84D-3C57250B78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57627" y="3076243"/>
                    <a:ext cx="300920" cy="3009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72" name="直线箭头连接符 84">
                    <a:extLst>
                      <a:ext uri="{FF2B5EF4-FFF2-40B4-BE49-F238E27FC236}">
                        <a16:creationId xmlns:a16="http://schemas.microsoft.com/office/drawing/2014/main" id="{15876DE6-ADF7-ED1F-B39C-327F9C237732}"/>
                      </a:ext>
                    </a:extLst>
                  </p:cNvPr>
                  <p:cNvCxnSpPr>
                    <a:cxnSpLocks/>
                    <a:stCxn id="67" idx="3"/>
                    <a:endCxn id="85" idx="1"/>
                  </p:cNvCxnSpPr>
                  <p:nvPr/>
                </p:nvCxnSpPr>
                <p:spPr>
                  <a:xfrm>
                    <a:off x="1395524" y="3739603"/>
                    <a:ext cx="373742" cy="119154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线箭头连接符 86">
                    <a:extLst>
                      <a:ext uri="{FF2B5EF4-FFF2-40B4-BE49-F238E27FC236}">
                        <a16:creationId xmlns:a16="http://schemas.microsoft.com/office/drawing/2014/main" id="{080162BC-5560-62BC-5832-222EE5B7DA27}"/>
                      </a:ext>
                    </a:extLst>
                  </p:cNvPr>
                  <p:cNvCxnSpPr>
                    <a:cxnSpLocks/>
                    <a:stCxn id="70" idx="2"/>
                    <a:endCxn id="75" idx="0"/>
                  </p:cNvCxnSpPr>
                  <p:nvPr/>
                </p:nvCxnSpPr>
                <p:spPr>
                  <a:xfrm>
                    <a:off x="2374341" y="3520162"/>
                    <a:ext cx="160852" cy="121771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文本框 36">
                    <a:extLst>
                      <a:ext uri="{FF2B5EF4-FFF2-40B4-BE49-F238E27FC236}">
                        <a16:creationId xmlns:a16="http://schemas.microsoft.com/office/drawing/2014/main" id="{7B868576-7FDA-86E0-6C1B-C8F02AAD138E}"/>
                      </a:ext>
                    </a:extLst>
                  </p:cNvPr>
                  <p:cNvSpPr txBox="1"/>
                  <p:nvPr/>
                </p:nvSpPr>
                <p:spPr>
                  <a:xfrm>
                    <a:off x="2142434" y="4010830"/>
                    <a:ext cx="1004602" cy="352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kumimoji="1" lang="en-US" altLang="zh-CN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Network</a:t>
                    </a: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kumimoji="1" lang="en-US" altLang="zh-CN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Load</a:t>
                    </a:r>
                    <a:r>
                      <a:rPr kumimoji="1" lang="zh-CN" altLang="en-US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思源黑体 CN Normal" panose="020B0400000000000000" pitchFamily="34" charset="-122"/>
                        <a:cs typeface="Amazon Ember" panose="020B0603020204020204" pitchFamily="34" charset="0"/>
                      </a:rPr>
                      <a:t> </a:t>
                    </a:r>
                    <a:r>
                      <a:rPr kumimoji="1" lang="en-US" altLang="zh-CN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Balancer</a:t>
                    </a:r>
                    <a:endParaRPr kumimoji="1" lang="zh-CN" altLang="en-US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endParaRPr>
                  </a:p>
                </p:txBody>
              </p:sp>
              <p:pic>
                <p:nvPicPr>
                  <p:cNvPr id="75" name="Graphic 18">
                    <a:extLst>
                      <a:ext uri="{FF2B5EF4-FFF2-40B4-BE49-F238E27FC236}">
                        <a16:creationId xmlns:a16="http://schemas.microsoft.com/office/drawing/2014/main" id="{07666312-DD00-9101-AE8D-9CC61FE0B4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2320240" y="3641933"/>
                    <a:ext cx="429906" cy="4299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8FFA3477-553B-F733-2D4D-DFBB07EF0126}"/>
                      </a:ext>
                    </a:extLst>
                  </p:cNvPr>
                  <p:cNvSpPr/>
                  <p:nvPr/>
                </p:nvSpPr>
                <p:spPr>
                  <a:xfrm>
                    <a:off x="1617647" y="3342939"/>
                    <a:ext cx="378630" cy="2154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IGW</a:t>
                    </a:r>
                    <a:endParaRPr lang="en-US" sz="800" dirty="0"/>
                  </a:p>
                </p:txBody>
              </p:sp>
              <p:cxnSp>
                <p:nvCxnSpPr>
                  <p:cNvPr id="78" name="直线箭头连接符 86">
                    <a:extLst>
                      <a:ext uri="{FF2B5EF4-FFF2-40B4-BE49-F238E27FC236}">
                        <a16:creationId xmlns:a16="http://schemas.microsoft.com/office/drawing/2014/main" id="{22C8BD02-E88A-A028-77B4-381E965F13E4}"/>
                      </a:ext>
                    </a:extLst>
                  </p:cNvPr>
                  <p:cNvCxnSpPr>
                    <a:cxnSpLocks/>
                    <a:stCxn id="71" idx="3"/>
                    <a:endCxn id="70" idx="1"/>
                  </p:cNvCxnSpPr>
                  <p:nvPr/>
                </p:nvCxnSpPr>
                <p:spPr>
                  <a:xfrm>
                    <a:off x="1958547" y="3226703"/>
                    <a:ext cx="293153" cy="170818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9" name="Graphic 23">
                    <a:extLst>
                      <a:ext uri="{FF2B5EF4-FFF2-40B4-BE49-F238E27FC236}">
                        <a16:creationId xmlns:a16="http://schemas.microsoft.com/office/drawing/2014/main" id="{2F332306-420E-81AF-4B95-54305D30D5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80923" y="3922794"/>
                    <a:ext cx="318228" cy="3182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80" name="直线箭头连接符 84">
                    <a:extLst>
                      <a:ext uri="{FF2B5EF4-FFF2-40B4-BE49-F238E27FC236}">
                        <a16:creationId xmlns:a16="http://schemas.microsoft.com/office/drawing/2014/main" id="{8682B384-16DC-E770-6F46-4D4386C537A0}"/>
                      </a:ext>
                    </a:extLst>
                  </p:cNvPr>
                  <p:cNvCxnSpPr>
                    <a:cxnSpLocks/>
                    <a:stCxn id="79" idx="3"/>
                    <a:endCxn id="85" idx="1"/>
                  </p:cNvCxnSpPr>
                  <p:nvPr/>
                </p:nvCxnSpPr>
                <p:spPr>
                  <a:xfrm flipV="1">
                    <a:off x="1399151" y="3858757"/>
                    <a:ext cx="370115" cy="223151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7CFB82FC-8329-C1BF-1EFD-802EEB53FEDC}"/>
                      </a:ext>
                    </a:extLst>
                  </p:cNvPr>
                  <p:cNvGrpSpPr/>
                  <p:nvPr/>
                </p:nvGrpSpPr>
                <p:grpSpPr>
                  <a:xfrm>
                    <a:off x="1600188" y="3728309"/>
                    <a:ext cx="587427" cy="583744"/>
                    <a:chOff x="4058421" y="3922713"/>
                    <a:chExt cx="1031467" cy="1022946"/>
                  </a:xfrm>
                </p:grpSpPr>
                <p:sp>
                  <p:nvSpPr>
                    <p:cNvPr id="83" name="TextBox 17">
                      <a:extLst>
                        <a:ext uri="{FF2B5EF4-FFF2-40B4-BE49-F238E27FC236}">
                          <a16:creationId xmlns:a16="http://schemas.microsoft.com/office/drawing/2014/main" id="{97A4439B-300F-7E13-6FC7-D8793BF01E8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58421" y="4352381"/>
                      <a:ext cx="1031467" cy="59327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 eaLnBrk="1" hangingPunct="1"/>
                      <a:r>
                        <a:rPr lang="en-US" altLang="en-US" sz="800" dirty="0"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NAT gateway</a:t>
                      </a:r>
                    </a:p>
                  </p:txBody>
                </p:sp>
                <p:pic>
                  <p:nvPicPr>
                    <p:cNvPr id="85" name="Graphic 35">
                      <a:extLst>
                        <a:ext uri="{FF2B5EF4-FFF2-40B4-BE49-F238E27FC236}">
                          <a16:creationId xmlns:a16="http://schemas.microsoft.com/office/drawing/2014/main" id="{99E4DCA4-6A5C-C379-EAF6-BED3BDC5211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55307" y="3922713"/>
                      <a:ext cx="457200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cxnSp>
                <p:nvCxnSpPr>
                  <p:cNvPr id="82" name="直线箭头连接符 84">
                    <a:extLst>
                      <a:ext uri="{FF2B5EF4-FFF2-40B4-BE49-F238E27FC236}">
                        <a16:creationId xmlns:a16="http://schemas.microsoft.com/office/drawing/2014/main" id="{2854E3E2-53F7-3C17-F9AF-9BBFDF15D798}"/>
                      </a:ext>
                    </a:extLst>
                  </p:cNvPr>
                  <p:cNvCxnSpPr>
                    <a:cxnSpLocks/>
                    <a:stCxn id="85" idx="3"/>
                    <a:endCxn id="75" idx="1"/>
                  </p:cNvCxnSpPr>
                  <p:nvPr/>
                </p:nvCxnSpPr>
                <p:spPr>
                  <a:xfrm flipV="1">
                    <a:off x="2029644" y="3856886"/>
                    <a:ext cx="290596" cy="1871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F7153130-0038-1888-6A49-DF89142FD845}"/>
                    </a:ext>
                  </a:extLst>
                </p:cNvPr>
                <p:cNvGrpSpPr/>
                <p:nvPr/>
              </p:nvGrpSpPr>
              <p:grpSpPr>
                <a:xfrm>
                  <a:off x="229191" y="4412279"/>
                  <a:ext cx="2111559" cy="1342391"/>
                  <a:chOff x="789036" y="3076243"/>
                  <a:chExt cx="2111559" cy="1342391"/>
                </a:xfrm>
              </p:grpSpPr>
              <p:pic>
                <p:nvPicPr>
                  <p:cNvPr id="87" name="Graphic 23">
                    <a:extLst>
                      <a:ext uri="{FF2B5EF4-FFF2-40B4-BE49-F238E27FC236}">
                        <a16:creationId xmlns:a16="http://schemas.microsoft.com/office/drawing/2014/main" id="{8C6B9650-FFE7-A0FD-E08E-F49CCE53D7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7296" y="3580489"/>
                    <a:ext cx="318228" cy="3182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8" name="Rectangle 6">
                    <a:extLst>
                      <a:ext uri="{FF2B5EF4-FFF2-40B4-BE49-F238E27FC236}">
                        <a16:creationId xmlns:a16="http://schemas.microsoft.com/office/drawing/2014/main" id="{54BB3C06-606F-2FC4-7010-C7AE790E9FD2}"/>
                      </a:ext>
                    </a:extLst>
                  </p:cNvPr>
                  <p:cNvSpPr/>
                  <p:nvPr/>
                </p:nvSpPr>
                <p:spPr>
                  <a:xfrm>
                    <a:off x="789036" y="3209171"/>
                    <a:ext cx="2111559" cy="1209463"/>
                  </a:xfrm>
                  <a:prstGeom prst="rect">
                    <a:avLst/>
                  </a:prstGeom>
                  <a:noFill/>
                  <a:ln w="12700">
                    <a:solidFill>
                      <a:srgbClr val="1E8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1E89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pic>
                <p:nvPicPr>
                  <p:cNvPr id="89" name="Graphic 28">
                    <a:extLst>
                      <a:ext uri="{FF2B5EF4-FFF2-40B4-BE49-F238E27FC236}">
                        <a16:creationId xmlns:a16="http://schemas.microsoft.com/office/drawing/2014/main" id="{0332DC78-F65F-4531-9385-29ECDBF153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9036" y="3218279"/>
                    <a:ext cx="342886" cy="3428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0" name="Graphic 29">
                    <a:extLst>
                      <a:ext uri="{FF2B5EF4-FFF2-40B4-BE49-F238E27FC236}">
                        <a16:creationId xmlns:a16="http://schemas.microsoft.com/office/drawing/2014/main" id="{B56CF4D2-8F70-3181-67A4-9EBD6D27E6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51700" y="3274880"/>
                    <a:ext cx="245282" cy="2452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1" name="Graphic 19">
                    <a:extLst>
                      <a:ext uri="{FF2B5EF4-FFF2-40B4-BE49-F238E27FC236}">
                        <a16:creationId xmlns:a16="http://schemas.microsoft.com/office/drawing/2014/main" id="{0FE2DCBB-EBE3-AB12-B1A2-F2AA2291A6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57627" y="3076243"/>
                    <a:ext cx="300920" cy="3009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92" name="直线箭头连接符 84">
                    <a:extLst>
                      <a:ext uri="{FF2B5EF4-FFF2-40B4-BE49-F238E27FC236}">
                        <a16:creationId xmlns:a16="http://schemas.microsoft.com/office/drawing/2014/main" id="{EF059BD0-E31B-68F1-34F5-C04D9D4509A0}"/>
                      </a:ext>
                    </a:extLst>
                  </p:cNvPr>
                  <p:cNvCxnSpPr>
                    <a:cxnSpLocks/>
                    <a:stCxn id="87" idx="3"/>
                    <a:endCxn id="103" idx="1"/>
                  </p:cNvCxnSpPr>
                  <p:nvPr/>
                </p:nvCxnSpPr>
                <p:spPr>
                  <a:xfrm>
                    <a:off x="1395524" y="3739603"/>
                    <a:ext cx="916927" cy="159917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线箭头连接符 86">
                    <a:extLst>
                      <a:ext uri="{FF2B5EF4-FFF2-40B4-BE49-F238E27FC236}">
                        <a16:creationId xmlns:a16="http://schemas.microsoft.com/office/drawing/2014/main" id="{37C3A3D6-EEB8-67F4-7CD7-12F5CD4D691A}"/>
                      </a:ext>
                    </a:extLst>
                  </p:cNvPr>
                  <p:cNvCxnSpPr>
                    <a:cxnSpLocks/>
                    <a:stCxn id="90" idx="2"/>
                    <a:endCxn id="103" idx="0"/>
                  </p:cNvCxnSpPr>
                  <p:nvPr/>
                </p:nvCxnSpPr>
                <p:spPr>
                  <a:xfrm>
                    <a:off x="2374341" y="3520162"/>
                    <a:ext cx="106254" cy="210877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B41A4CD1-7BB8-FA25-6E68-EE9719EA9FD1}"/>
                      </a:ext>
                    </a:extLst>
                  </p:cNvPr>
                  <p:cNvSpPr/>
                  <p:nvPr/>
                </p:nvSpPr>
                <p:spPr>
                  <a:xfrm>
                    <a:off x="1625443" y="3318192"/>
                    <a:ext cx="378630" cy="2154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800" dirty="0">
                        <a:solidFill>
                          <a:srgbClr val="00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IGW</a:t>
                    </a:r>
                    <a:endParaRPr lang="en-US" sz="800" dirty="0"/>
                  </a:p>
                </p:txBody>
              </p:sp>
              <p:cxnSp>
                <p:nvCxnSpPr>
                  <p:cNvPr id="97" name="直线箭头连接符 86">
                    <a:extLst>
                      <a:ext uri="{FF2B5EF4-FFF2-40B4-BE49-F238E27FC236}">
                        <a16:creationId xmlns:a16="http://schemas.microsoft.com/office/drawing/2014/main" id="{E8BF07B3-90C2-5DD0-9624-37C08800C655}"/>
                      </a:ext>
                    </a:extLst>
                  </p:cNvPr>
                  <p:cNvCxnSpPr>
                    <a:cxnSpLocks/>
                    <a:stCxn id="91" idx="3"/>
                    <a:endCxn id="90" idx="1"/>
                  </p:cNvCxnSpPr>
                  <p:nvPr/>
                </p:nvCxnSpPr>
                <p:spPr>
                  <a:xfrm>
                    <a:off x="1958547" y="3226703"/>
                    <a:ext cx="293153" cy="170818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8" name="Graphic 23">
                    <a:extLst>
                      <a:ext uri="{FF2B5EF4-FFF2-40B4-BE49-F238E27FC236}">
                        <a16:creationId xmlns:a16="http://schemas.microsoft.com/office/drawing/2014/main" id="{3D2C45C8-9178-61DC-0231-30CB8241F6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80923" y="3922794"/>
                    <a:ext cx="318228" cy="3182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99" name="直线箭头连接符 84">
                    <a:extLst>
                      <a:ext uri="{FF2B5EF4-FFF2-40B4-BE49-F238E27FC236}">
                        <a16:creationId xmlns:a16="http://schemas.microsoft.com/office/drawing/2014/main" id="{84192B69-79FA-CCCC-D27A-72A14FFD3795}"/>
                      </a:ext>
                    </a:extLst>
                  </p:cNvPr>
                  <p:cNvCxnSpPr>
                    <a:cxnSpLocks/>
                    <a:stCxn id="98" idx="3"/>
                    <a:endCxn id="103" idx="1"/>
                  </p:cNvCxnSpPr>
                  <p:nvPr/>
                </p:nvCxnSpPr>
                <p:spPr>
                  <a:xfrm flipV="1">
                    <a:off x="1399151" y="3899520"/>
                    <a:ext cx="913300" cy="182388"/>
                  </a:xfrm>
                  <a:prstGeom prst="straightConnector1">
                    <a:avLst/>
                  </a:prstGeom>
                  <a:ln w="635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AA073166-F41D-C1D1-3797-B2BA24E670D6}"/>
                      </a:ext>
                    </a:extLst>
                  </p:cNvPr>
                  <p:cNvGrpSpPr/>
                  <p:nvPr/>
                </p:nvGrpSpPr>
                <p:grpSpPr>
                  <a:xfrm>
                    <a:off x="2067355" y="3731039"/>
                    <a:ext cx="703206" cy="646686"/>
                    <a:chOff x="4878727" y="3927501"/>
                    <a:chExt cx="1234765" cy="1133246"/>
                  </a:xfrm>
                </p:grpSpPr>
                <p:sp>
                  <p:nvSpPr>
                    <p:cNvPr id="102" name="TextBox 17">
                      <a:extLst>
                        <a:ext uri="{FF2B5EF4-FFF2-40B4-BE49-F238E27FC236}">
                          <a16:creationId xmlns:a16="http://schemas.microsoft.com/office/drawing/2014/main" id="{026C0345-72D9-32B2-48B1-5F1BAB4EDBA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878727" y="4467468"/>
                      <a:ext cx="1234765" cy="5932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 eaLnBrk="1" hangingPunct="1"/>
                      <a:r>
                        <a:rPr lang="en-US" altLang="en-US" sz="800" dirty="0"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NAT gateway</a:t>
                      </a:r>
                    </a:p>
                  </p:txBody>
                </p:sp>
                <p:pic>
                  <p:nvPicPr>
                    <p:cNvPr id="103" name="Graphic 35">
                      <a:extLst>
                        <a:ext uri="{FF2B5EF4-FFF2-40B4-BE49-F238E27FC236}">
                          <a16:creationId xmlns:a16="http://schemas.microsoft.com/office/drawing/2014/main" id="{9449DD5B-A3D2-8BBA-3505-6750EBEA63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309093" y="3927501"/>
                      <a:ext cx="590489" cy="5904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pic>
              <p:nvPicPr>
                <p:cNvPr id="104" name="Graphic 8">
                  <a:extLst>
                    <a:ext uri="{FF2B5EF4-FFF2-40B4-BE49-F238E27FC236}">
                      <a16:creationId xmlns:a16="http://schemas.microsoft.com/office/drawing/2014/main" id="{ECAC396A-B9BF-7F73-E3E7-182A7BCD7C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690" y="3317606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文本框 73">
                  <a:extLst>
                    <a:ext uri="{FF2B5EF4-FFF2-40B4-BE49-F238E27FC236}">
                      <a16:creationId xmlns:a16="http://schemas.microsoft.com/office/drawing/2014/main" id="{F90FA326-BD81-F526-91E6-2CF76B228739}"/>
                    </a:ext>
                  </a:extLst>
                </p:cNvPr>
                <p:cNvSpPr txBox="1"/>
                <p:nvPr/>
              </p:nvSpPr>
              <p:spPr>
                <a:xfrm>
                  <a:off x="1963403" y="4534599"/>
                  <a:ext cx="750119" cy="352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GWLB</a:t>
                  </a:r>
                  <a:r>
                    <a:rPr kumimoji="1" lang="zh-CN" altLang="en-US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rPr>
                    <a:t> </a:t>
                  </a:r>
                  <a:endParaRPr kumimoji="1" lang="en-US" altLang="zh-CN" sz="8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思源黑体 CN Normal" panose="020B0400000000000000" pitchFamily="34" charset="-122"/>
                    <a:cs typeface="Amazon Ember" panose="020B0603020204020204" pitchFamily="34" charset="0"/>
                  </a:endParaRPr>
                </a:p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Endpoint</a:t>
                  </a:r>
                </a:p>
              </p:txBody>
            </p:sp>
            <p:sp>
              <p:nvSpPr>
                <p:cNvPr id="119" name="文本框 73">
                  <a:extLst>
                    <a:ext uri="{FF2B5EF4-FFF2-40B4-BE49-F238E27FC236}">
                      <a16:creationId xmlns:a16="http://schemas.microsoft.com/office/drawing/2014/main" id="{E05D5516-51A7-476C-3085-7E08FA331CF1}"/>
                    </a:ext>
                  </a:extLst>
                </p:cNvPr>
                <p:cNvSpPr txBox="1"/>
                <p:nvPr/>
              </p:nvSpPr>
              <p:spPr>
                <a:xfrm>
                  <a:off x="1894831" y="1067631"/>
                  <a:ext cx="803460" cy="352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GWLB</a:t>
                  </a:r>
                  <a:r>
                    <a:rPr kumimoji="1" lang="zh-CN" altLang="en-US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思源黑体 CN Normal" panose="020B0400000000000000" pitchFamily="34" charset="-122"/>
                      <a:cs typeface="Amazon Ember" panose="020B0603020204020204" pitchFamily="34" charset="0"/>
                    </a:rPr>
                    <a:t> </a:t>
                  </a:r>
                  <a:endParaRPr kumimoji="1" lang="en-US" altLang="zh-CN" sz="8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思源黑体 CN Normal" panose="020B0400000000000000" pitchFamily="34" charset="-122"/>
                    <a:cs typeface="Amazon Ember" panose="020B0603020204020204" pitchFamily="34" charset="0"/>
                  </a:endParaRPr>
                </a:p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kumimoji="1" lang="en-US" altLang="zh-CN" sz="800" dirty="0">
                      <a:solidFill>
                        <a:srgbClr val="000000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Endpoint</a:t>
                  </a:r>
                </a:p>
              </p:txBody>
            </p:sp>
          </p:grpSp>
          <p:pic>
            <p:nvPicPr>
              <p:cNvPr id="123" name="Graphic 45">
                <a:extLst>
                  <a:ext uri="{FF2B5EF4-FFF2-40B4-BE49-F238E27FC236}">
                    <a16:creationId xmlns:a16="http://schemas.microsoft.com/office/drawing/2014/main" id="{A7DE9671-C611-4E54-9D7C-5842E5AE66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48903">
                <a:off x="3016595" y="4501965"/>
                <a:ext cx="210866" cy="2108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" name="Graphic 45">
                <a:extLst>
                  <a:ext uri="{FF2B5EF4-FFF2-40B4-BE49-F238E27FC236}">
                    <a16:creationId xmlns:a16="http://schemas.microsoft.com/office/drawing/2014/main" id="{30836702-ACAB-F2C4-0D17-EE0A3B75A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1812">
                <a:off x="2876217" y="3740436"/>
                <a:ext cx="210866" cy="2108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" name="Graphic 45">
                <a:extLst>
                  <a:ext uri="{FF2B5EF4-FFF2-40B4-BE49-F238E27FC236}">
                    <a16:creationId xmlns:a16="http://schemas.microsoft.com/office/drawing/2014/main" id="{5FD8E35D-9719-7ED3-1EC5-C30EC42B6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930471">
                <a:off x="2904898" y="2831318"/>
                <a:ext cx="255356" cy="255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9" name="直线箭头连接符 45">
                <a:extLst>
                  <a:ext uri="{FF2B5EF4-FFF2-40B4-BE49-F238E27FC236}">
                    <a16:creationId xmlns:a16="http://schemas.microsoft.com/office/drawing/2014/main" id="{16FC5EB8-7134-F3E8-4952-DF055E473306}"/>
                  </a:ext>
                </a:extLst>
              </p:cNvPr>
              <p:cNvCxnSpPr>
                <a:cxnSpLocks/>
                <a:stCxn id="125" idx="2"/>
                <a:endCxn id="46" idx="1"/>
              </p:cNvCxnSpPr>
              <p:nvPr/>
            </p:nvCxnSpPr>
            <p:spPr>
              <a:xfrm>
                <a:off x="3092174" y="3071911"/>
                <a:ext cx="639620" cy="1115756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箭头连接符 45">
                <a:extLst>
                  <a:ext uri="{FF2B5EF4-FFF2-40B4-BE49-F238E27FC236}">
                    <a16:creationId xmlns:a16="http://schemas.microsoft.com/office/drawing/2014/main" id="{78F3AF06-3C1B-7832-C329-8BB7E2762F38}"/>
                  </a:ext>
                </a:extLst>
              </p:cNvPr>
              <p:cNvCxnSpPr>
                <a:cxnSpLocks/>
                <a:stCxn id="124" idx="3"/>
                <a:endCxn id="46" idx="2"/>
              </p:cNvCxnSpPr>
              <p:nvPr/>
            </p:nvCxnSpPr>
            <p:spPr>
              <a:xfrm>
                <a:off x="3069027" y="3904872"/>
                <a:ext cx="644887" cy="32596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箭头连接符 45">
                <a:extLst>
                  <a:ext uri="{FF2B5EF4-FFF2-40B4-BE49-F238E27FC236}">
                    <a16:creationId xmlns:a16="http://schemas.microsoft.com/office/drawing/2014/main" id="{515D9F9B-3C69-F937-09AA-E8656E034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5365" y="4219289"/>
                <a:ext cx="524827" cy="34017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文本框 73">
                <a:extLst>
                  <a:ext uri="{FF2B5EF4-FFF2-40B4-BE49-F238E27FC236}">
                    <a16:creationId xmlns:a16="http://schemas.microsoft.com/office/drawing/2014/main" id="{CDFCB625-B887-0BCA-8BA8-82A0EFAD6066}"/>
                  </a:ext>
                </a:extLst>
              </p:cNvPr>
              <p:cNvSpPr txBox="1"/>
              <p:nvPr/>
            </p:nvSpPr>
            <p:spPr>
              <a:xfrm rot="3483684">
                <a:off x="2540065" y="2956304"/>
                <a:ext cx="1453125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kumimoji="1" lang="en-US" altLang="zh-CN" sz="8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Peering connection</a:t>
                </a:r>
              </a:p>
            </p:txBody>
          </p:sp>
          <p:sp>
            <p:nvSpPr>
              <p:cNvPr id="156" name="文本框 73">
                <a:extLst>
                  <a:ext uri="{FF2B5EF4-FFF2-40B4-BE49-F238E27FC236}">
                    <a16:creationId xmlns:a16="http://schemas.microsoft.com/office/drawing/2014/main" id="{7B34E1F5-1A2F-66A8-1C30-8F1E03155F9D}"/>
                  </a:ext>
                </a:extLst>
              </p:cNvPr>
              <p:cNvSpPr txBox="1"/>
              <p:nvPr/>
            </p:nvSpPr>
            <p:spPr>
              <a:xfrm rot="1586142">
                <a:off x="2583562" y="4091976"/>
                <a:ext cx="1453125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kumimoji="1" lang="en-US" altLang="zh-CN" sz="8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Peering connection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A2420AB-38E3-5F29-81EC-96952593CD83}"/>
                  </a:ext>
                </a:extLst>
              </p:cNvPr>
              <p:cNvSpPr txBox="1"/>
              <p:nvPr/>
            </p:nvSpPr>
            <p:spPr>
              <a:xfrm>
                <a:off x="520036" y="1255427"/>
                <a:ext cx="570990" cy="175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600" dirty="0">
                    <a:solidFill>
                      <a:srgbClr val="00B050"/>
                    </a:solidFill>
                    <a:cs typeface="Arial" panose="020B0604020202090204" pitchFamily="34" charset="0"/>
                  </a:rPr>
                  <a:t>App VPC-1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F4A618B-B023-BBCD-AF17-8DE5A2FDD0DF}"/>
                  </a:ext>
                </a:extLst>
              </p:cNvPr>
              <p:cNvSpPr txBox="1"/>
              <p:nvPr/>
            </p:nvSpPr>
            <p:spPr>
              <a:xfrm>
                <a:off x="539888" y="2916946"/>
                <a:ext cx="570990" cy="175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600" dirty="0">
                    <a:solidFill>
                      <a:srgbClr val="00B050"/>
                    </a:solidFill>
                    <a:cs typeface="Arial" panose="020B0604020202090204" pitchFamily="34" charset="0"/>
                  </a:rPr>
                  <a:t>App VPC-2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D7A70092-8F23-730E-26B4-D790F74759B4}"/>
                  </a:ext>
                </a:extLst>
              </p:cNvPr>
              <p:cNvSpPr txBox="1"/>
              <p:nvPr/>
            </p:nvSpPr>
            <p:spPr>
              <a:xfrm>
                <a:off x="533965" y="4566254"/>
                <a:ext cx="570990" cy="175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600" dirty="0">
                    <a:solidFill>
                      <a:srgbClr val="00B050"/>
                    </a:solidFill>
                    <a:cs typeface="Arial" panose="020B0604020202090204" pitchFamily="34" charset="0"/>
                  </a:rPr>
                  <a:t>App VPC-3</a:t>
                </a:r>
              </a:p>
            </p:txBody>
          </p:sp>
        </p:grpSp>
        <p:pic>
          <p:nvPicPr>
            <p:cNvPr id="183" name="Graphic 23">
              <a:extLst>
                <a:ext uri="{FF2B5EF4-FFF2-40B4-BE49-F238E27FC236}">
                  <a16:creationId xmlns:a16="http://schemas.microsoft.com/office/drawing/2014/main" id="{CB3425E0-055B-046E-19E2-E0F60D407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8317">
              <a:off x="2504037" y="2790498"/>
              <a:ext cx="173782" cy="17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" name="Graphic 23">
              <a:extLst>
                <a:ext uri="{FF2B5EF4-FFF2-40B4-BE49-F238E27FC236}">
                  <a16:creationId xmlns:a16="http://schemas.microsoft.com/office/drawing/2014/main" id="{6FFC936E-9AC4-98C8-8889-6E99E5E46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41190">
              <a:off x="2498687" y="1693301"/>
              <a:ext cx="173782" cy="17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" name="Graphic 23">
              <a:extLst>
                <a:ext uri="{FF2B5EF4-FFF2-40B4-BE49-F238E27FC236}">
                  <a16:creationId xmlns:a16="http://schemas.microsoft.com/office/drawing/2014/main" id="{F6DECCF2-3323-2048-7CD1-10BD548A7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96340">
              <a:off x="2277416" y="4144130"/>
              <a:ext cx="173782" cy="17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38C93C9B-C505-D311-7608-67AC67CBD607}"/>
                </a:ext>
              </a:extLst>
            </p:cNvPr>
            <p:cNvSpPr txBox="1"/>
            <p:nvPr/>
          </p:nvSpPr>
          <p:spPr>
            <a:xfrm rot="1845251">
              <a:off x="2553620" y="1838780"/>
              <a:ext cx="8070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8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PrivateLink</a:t>
              </a:r>
              <a:endPara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047C6A4-A6AF-67B0-DDA7-3D40E8FD3621}"/>
                </a:ext>
              </a:extLst>
            </p:cNvPr>
            <p:cNvSpPr txBox="1"/>
            <p:nvPr/>
          </p:nvSpPr>
          <p:spPr>
            <a:xfrm rot="20869134">
              <a:off x="2960644" y="2464941"/>
              <a:ext cx="8070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8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PrivateLink</a:t>
              </a:r>
              <a:endPara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8168644-4102-D55E-1DF2-A11A82CF7DF0}"/>
                </a:ext>
              </a:extLst>
            </p:cNvPr>
            <p:cNvSpPr txBox="1"/>
            <p:nvPr/>
          </p:nvSpPr>
          <p:spPr>
            <a:xfrm rot="18558248">
              <a:off x="2485373" y="3340571"/>
              <a:ext cx="8070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8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PrivateLink</a:t>
              </a:r>
              <a:endPara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340B3ADA-8D98-2EC3-A7FE-E7B1B62EDBC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1943808" y="1430351"/>
              <a:ext cx="2013705" cy="1253795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dash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B2073F6-C097-150A-60D2-02CDBBEFFB2C}"/>
                </a:ext>
              </a:extLst>
            </p:cNvPr>
            <p:cNvGrpSpPr/>
            <p:nvPr/>
          </p:nvGrpSpPr>
          <p:grpSpPr>
            <a:xfrm>
              <a:off x="138585" y="5876403"/>
              <a:ext cx="1266788" cy="203133"/>
              <a:chOff x="138585" y="5876403"/>
              <a:chExt cx="1266788" cy="203133"/>
            </a:xfrm>
          </p:grpSpPr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2449A294-5EEE-A806-D349-A996E9B39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585" y="5976510"/>
                <a:ext cx="551803" cy="0"/>
              </a:xfrm>
              <a:prstGeom prst="straightConnector1">
                <a:avLst/>
              </a:prstGeom>
              <a:ln w="12700" cap="flat" cmpd="sng" algn="ctr">
                <a:solidFill>
                  <a:schemeClr val="accent6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6C7D08-AC71-6F9F-D635-BEE85FA75BBC}"/>
                  </a:ext>
                </a:extLst>
              </p:cNvPr>
              <p:cNvSpPr txBox="1"/>
              <p:nvPr/>
            </p:nvSpPr>
            <p:spPr>
              <a:xfrm>
                <a:off x="710952" y="5876403"/>
                <a:ext cx="694421" cy="203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800" dirty="0" err="1">
                    <a:solidFill>
                      <a:srgbClr val="000000"/>
                    </a:solidFill>
                    <a:cs typeface="Arial" panose="020B0604020202090204" pitchFamily="34" charset="0"/>
                  </a:rPr>
                  <a:t>PrivateLink</a:t>
                </a:r>
                <a:endParaRPr lang="en-US" sz="8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45B5D3AD-4BF3-96B3-EF9D-D7D34A18F78E}"/>
                </a:ext>
              </a:extLst>
            </p:cNvPr>
            <p:cNvGrpSpPr/>
            <p:nvPr/>
          </p:nvGrpSpPr>
          <p:grpSpPr>
            <a:xfrm>
              <a:off x="120719" y="6047431"/>
              <a:ext cx="1675564" cy="203133"/>
              <a:chOff x="120719" y="6047431"/>
              <a:chExt cx="1675564" cy="203133"/>
            </a:xfrm>
          </p:grpSpPr>
          <p:cxnSp>
            <p:nvCxnSpPr>
              <p:cNvPr id="323" name="直线箭头连接符 45">
                <a:extLst>
                  <a:ext uri="{FF2B5EF4-FFF2-40B4-BE49-F238E27FC236}">
                    <a16:creationId xmlns:a16="http://schemas.microsoft.com/office/drawing/2014/main" id="{C9C776A8-9833-8F16-7A86-C4D612823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719" y="6141504"/>
                <a:ext cx="569669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6AB3992C-18A8-C1BC-4E0A-829F8AF0A277}"/>
                  </a:ext>
                </a:extLst>
              </p:cNvPr>
              <p:cNvSpPr txBox="1"/>
              <p:nvPr/>
            </p:nvSpPr>
            <p:spPr>
              <a:xfrm>
                <a:off x="704317" y="6047431"/>
                <a:ext cx="1091966" cy="203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8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Peering Connection</a:t>
                </a:r>
              </a:p>
            </p:txBody>
          </p:sp>
        </p:grpSp>
        <p:cxnSp>
          <p:nvCxnSpPr>
            <p:cNvPr id="336" name="直线箭头连接符 84">
              <a:extLst>
                <a:ext uri="{FF2B5EF4-FFF2-40B4-BE49-F238E27FC236}">
                  <a16:creationId xmlns:a16="http://schemas.microsoft.com/office/drawing/2014/main" id="{B9E361AC-31A9-5FC6-5021-57A2C3D2796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9" y="6306213"/>
              <a:ext cx="562365" cy="0"/>
            </a:xfrm>
            <a:prstGeom prst="straightConnector1">
              <a:avLst/>
            </a:prstGeom>
            <a:ln w="63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14CBFA0-CA02-EA72-DA46-703D25069506}"/>
                </a:ext>
              </a:extLst>
            </p:cNvPr>
            <p:cNvSpPr txBox="1"/>
            <p:nvPr/>
          </p:nvSpPr>
          <p:spPr>
            <a:xfrm>
              <a:off x="708930" y="6218459"/>
              <a:ext cx="747320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Route </a:t>
              </a:r>
              <a:r>
                <a:rPr lang="en-US" altLang="zh-CN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Table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D6ED5-5FCF-443E-D41B-67C1E1745C52}"/>
              </a:ext>
            </a:extLst>
          </p:cNvPr>
          <p:cNvSpPr txBox="1"/>
          <p:nvPr/>
        </p:nvSpPr>
        <p:spPr>
          <a:xfrm>
            <a:off x="407878" y="138828"/>
            <a:ext cx="40575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Peer Connection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3D6A52-4079-6C21-6468-C4B2C8B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5" y="818824"/>
            <a:ext cx="11691332" cy="4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504058-D3DD-4EC5-07DE-5BD37AA8DD4C}"/>
              </a:ext>
            </a:extLst>
          </p:cNvPr>
          <p:cNvSpPr txBox="1"/>
          <p:nvPr/>
        </p:nvSpPr>
        <p:spPr>
          <a:xfrm>
            <a:off x="949740" y="6142269"/>
            <a:ext cx="100804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配置完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Peer Connection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之后需要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Accept Action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才能使得其正常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Work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，此外注意事项是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SEC VPC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建议使用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RFC1918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私网地址，否则会影响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NLB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或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ALB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关联相应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IP</a:t>
            </a: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710E156-44ED-9896-5CB2-55F856258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4" y="782918"/>
            <a:ext cx="11691331" cy="518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0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1675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F5D3B-B494-A98F-58A2-141C7518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7" y="809268"/>
            <a:ext cx="10673618" cy="3155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E1A0C-53E5-5EFD-3C23-E4BD2F4363BE}"/>
              </a:ext>
            </a:extLst>
          </p:cNvPr>
          <p:cNvSpPr txBox="1"/>
          <p:nvPr/>
        </p:nvSpPr>
        <p:spPr>
          <a:xfrm>
            <a:off x="730395" y="6349840"/>
            <a:ext cx="9011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注意事项是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SEC VPC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建议使用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RFC1918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私网地址，否则会影响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NLB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或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ALB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关联相应</a:t>
            </a:r>
            <a:r>
              <a:rPr lang="en-US" altLang="zh-CN" sz="18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332A2-1CDB-BD93-D070-E893B1853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86" y="4063806"/>
            <a:ext cx="10673618" cy="215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2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1675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4CB73-ACD1-AF13-BA14-FB340B73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5" y="733857"/>
            <a:ext cx="11185579" cy="3767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8889E-F3A5-9EC3-2366-3A5813544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54" y="1205948"/>
            <a:ext cx="11185580" cy="4266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0288C-26DB-115A-7BBA-BB15123C3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23" y="1850888"/>
            <a:ext cx="11125312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190225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WAF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9F366-40DC-1816-EE38-865CE077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0" y="674359"/>
            <a:ext cx="7907636" cy="4845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4108E-49B8-4A45-713E-039FCFA13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0" y="1138063"/>
            <a:ext cx="11613322" cy="2877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B609A-F65A-E33B-B5E1-089CDD20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20" y="3429000"/>
            <a:ext cx="11613322" cy="29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8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249936" y="176235"/>
            <a:ext cx="42611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Ingress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303EC-8F4B-36EB-6057-8033F927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1" y="711766"/>
            <a:ext cx="10049565" cy="342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2E3DFD-DAB9-5640-0053-1C847B7D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31" y="4000416"/>
            <a:ext cx="10849112" cy="27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9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8985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D4692-6631-2F37-D126-ED98E1D3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17" y="674359"/>
            <a:ext cx="9304225" cy="282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1BEA4-ED2C-735C-8560-0B4AC9E6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7" y="3611085"/>
            <a:ext cx="11078844" cy="29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8FF69D-3F8E-6C73-47FB-5F287BE7CA70}"/>
              </a:ext>
            </a:extLst>
          </p:cNvPr>
          <p:cNvSpPr txBox="1"/>
          <p:nvPr/>
        </p:nvSpPr>
        <p:spPr>
          <a:xfrm>
            <a:off x="407878" y="138828"/>
            <a:ext cx="2577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NLB-1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D27E5-1D86-AE32-3420-167ADA08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56" y="762707"/>
            <a:ext cx="10831443" cy="3405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34416-579F-F22D-EC23-9F4480AB5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4062375"/>
            <a:ext cx="8625687" cy="22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00316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12453</TotalTime>
  <Words>779</Words>
  <Application>Microsoft Office PowerPoint</Application>
  <PresentationFormat>Widescreen</PresentationFormat>
  <Paragraphs>99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BMWTypeCondensedLight</vt:lpstr>
      <vt:lpstr>Inter</vt:lpstr>
      <vt:lpstr>Microsoft YaHei</vt:lpstr>
      <vt:lpstr>Amazon Ember</vt:lpstr>
      <vt:lpstr>Arial</vt:lpstr>
      <vt:lpstr>Calibri</vt:lpstr>
      <vt:lpstr>Fortinet Theme</vt:lpstr>
      <vt:lpstr>Security VPC(FGT and FWB)Integrate with GWLB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2450</cp:revision>
  <cp:lastPrinted>2021-03-23T01:37:48Z</cp:lastPrinted>
  <dcterms:created xsi:type="dcterms:W3CDTF">2021-03-23T01:37:48Z</dcterms:created>
  <dcterms:modified xsi:type="dcterms:W3CDTF">2023-08-24T02:30:58Z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